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80"/>
  </p:notesMasterIdLst>
  <p:sldIdLst>
    <p:sldId id="256" r:id="rId5"/>
    <p:sldId id="327" r:id="rId6"/>
    <p:sldId id="317" r:id="rId7"/>
    <p:sldId id="328" r:id="rId8"/>
    <p:sldId id="290" r:id="rId9"/>
    <p:sldId id="308" r:id="rId10"/>
    <p:sldId id="309" r:id="rId11"/>
    <p:sldId id="310" r:id="rId12"/>
    <p:sldId id="291" r:id="rId13"/>
    <p:sldId id="311" r:id="rId14"/>
    <p:sldId id="538" r:id="rId15"/>
    <p:sldId id="297" r:id="rId16"/>
    <p:sldId id="315" r:id="rId17"/>
    <p:sldId id="316" r:id="rId18"/>
    <p:sldId id="331" r:id="rId19"/>
    <p:sldId id="303" r:id="rId20"/>
    <p:sldId id="263" r:id="rId21"/>
    <p:sldId id="264" r:id="rId22"/>
    <p:sldId id="265" r:id="rId23"/>
    <p:sldId id="266" r:id="rId24"/>
    <p:sldId id="531" r:id="rId25"/>
    <p:sldId id="532" r:id="rId26"/>
    <p:sldId id="533" r:id="rId27"/>
    <p:sldId id="534" r:id="rId28"/>
    <p:sldId id="535" r:id="rId29"/>
    <p:sldId id="543" r:id="rId30"/>
    <p:sldId id="544" r:id="rId31"/>
    <p:sldId id="318" r:id="rId32"/>
    <p:sldId id="319" r:id="rId33"/>
    <p:sldId id="539" r:id="rId34"/>
    <p:sldId id="540" r:id="rId35"/>
    <p:sldId id="541" r:id="rId36"/>
    <p:sldId id="542" r:id="rId37"/>
    <p:sldId id="545" r:id="rId38"/>
    <p:sldId id="329" r:id="rId39"/>
    <p:sldId id="546" r:id="rId40"/>
    <p:sldId id="553" r:id="rId41"/>
    <p:sldId id="554" r:id="rId42"/>
    <p:sldId id="555" r:id="rId43"/>
    <p:sldId id="556" r:id="rId44"/>
    <p:sldId id="557" r:id="rId45"/>
    <p:sldId id="558" r:id="rId46"/>
    <p:sldId id="559" r:id="rId47"/>
    <p:sldId id="560" r:id="rId48"/>
    <p:sldId id="561" r:id="rId49"/>
    <p:sldId id="547" r:id="rId50"/>
    <p:sldId id="562" r:id="rId51"/>
    <p:sldId id="563" r:id="rId52"/>
    <p:sldId id="564" r:id="rId53"/>
    <p:sldId id="548" r:id="rId54"/>
    <p:sldId id="549" r:id="rId55"/>
    <p:sldId id="578" r:id="rId56"/>
    <p:sldId id="579" r:id="rId57"/>
    <p:sldId id="550" r:id="rId58"/>
    <p:sldId id="292" r:id="rId59"/>
    <p:sldId id="293" r:id="rId60"/>
    <p:sldId id="294" r:id="rId61"/>
    <p:sldId id="551" r:id="rId62"/>
    <p:sldId id="296" r:id="rId63"/>
    <p:sldId id="552" r:id="rId64"/>
    <p:sldId id="330" r:id="rId65"/>
    <p:sldId id="288" r:id="rId66"/>
    <p:sldId id="289" r:id="rId67"/>
    <p:sldId id="307" r:id="rId68"/>
    <p:sldId id="565" r:id="rId69"/>
    <p:sldId id="567" r:id="rId70"/>
    <p:sldId id="568" r:id="rId71"/>
    <p:sldId id="569" r:id="rId72"/>
    <p:sldId id="580" r:id="rId73"/>
    <p:sldId id="581" r:id="rId74"/>
    <p:sldId id="582" r:id="rId75"/>
    <p:sldId id="583" r:id="rId76"/>
    <p:sldId id="584" r:id="rId77"/>
    <p:sldId id="585" r:id="rId78"/>
    <p:sldId id="326"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00519F"/>
    <a:srgbClr val="A2BD3D"/>
    <a:srgbClr val="024253"/>
    <a:srgbClr val="950082"/>
    <a:srgbClr val="2366AC"/>
    <a:srgbClr val="071C31"/>
    <a:srgbClr val="1E63A4"/>
    <a:srgbClr val="1941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23" autoAdjust="0"/>
    <p:restoredTop sz="95872"/>
  </p:normalViewPr>
  <p:slideViewPr>
    <p:cSldViewPr snapToGrid="0" snapToObjects="1">
      <p:cViewPr varScale="1">
        <p:scale>
          <a:sx n="112" d="100"/>
          <a:sy n="112" d="100"/>
        </p:scale>
        <p:origin x="224" y="50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DD9393-636C-4747-855B-1368501479C4}" type="doc">
      <dgm:prSet loTypeId="urn:microsoft.com/office/officeart/2005/8/layout/vList3" loCatId="list" qsTypeId="urn:microsoft.com/office/officeart/2005/8/quickstyle/simple1" qsCatId="simple" csTypeId="urn:microsoft.com/office/officeart/2005/8/colors/accent1_2" csCatId="accent1" phldr="1"/>
      <dgm:spPr/>
    </dgm:pt>
    <dgm:pt modelId="{2BEE5A14-BE01-411E-86A3-18B3DE8D2898}">
      <dgm:prSet phldrT="[Texto]"/>
      <dgm:spPr/>
      <dgm:t>
        <a:bodyPr/>
        <a:lstStyle/>
        <a:p>
          <a:r>
            <a:rPr lang="es-ES" dirty="0"/>
            <a:t>Denegación de servicio</a:t>
          </a:r>
        </a:p>
      </dgm:t>
    </dgm:pt>
    <dgm:pt modelId="{6BB64287-37AD-4621-A2B4-361CA187AA9C}" type="parTrans" cxnId="{97182DBB-CB42-4C78-B4C0-16D344D8F2A7}">
      <dgm:prSet/>
      <dgm:spPr/>
      <dgm:t>
        <a:bodyPr/>
        <a:lstStyle/>
        <a:p>
          <a:endParaRPr lang="es-ES"/>
        </a:p>
      </dgm:t>
    </dgm:pt>
    <dgm:pt modelId="{45C44107-BBD0-4283-9499-54802F99E06A}" type="sibTrans" cxnId="{97182DBB-CB42-4C78-B4C0-16D344D8F2A7}">
      <dgm:prSet/>
      <dgm:spPr/>
      <dgm:t>
        <a:bodyPr/>
        <a:lstStyle/>
        <a:p>
          <a:endParaRPr lang="es-ES"/>
        </a:p>
      </dgm:t>
    </dgm:pt>
    <dgm:pt modelId="{8C2BE643-7733-44FA-BC1E-E9C5D3D1BC0C}">
      <dgm:prSet phldrT="[Texto]"/>
      <dgm:spPr/>
      <dgm:t>
        <a:bodyPr/>
        <a:lstStyle/>
        <a:p>
          <a:r>
            <a:rPr lang="es-ES" dirty="0"/>
            <a:t>Confidencialidad</a:t>
          </a:r>
        </a:p>
      </dgm:t>
    </dgm:pt>
    <dgm:pt modelId="{5597B8D2-71A3-4E10-927A-94A990BED4AB}" type="parTrans" cxnId="{57576BA2-3C6E-458C-9BFA-E2F0127456A2}">
      <dgm:prSet/>
      <dgm:spPr/>
      <dgm:t>
        <a:bodyPr/>
        <a:lstStyle/>
        <a:p>
          <a:endParaRPr lang="es-ES"/>
        </a:p>
      </dgm:t>
    </dgm:pt>
    <dgm:pt modelId="{948DE392-7083-4B1D-BA00-CB76BC7C0CDC}" type="sibTrans" cxnId="{57576BA2-3C6E-458C-9BFA-E2F0127456A2}">
      <dgm:prSet/>
      <dgm:spPr/>
      <dgm:t>
        <a:bodyPr/>
        <a:lstStyle/>
        <a:p>
          <a:endParaRPr lang="es-ES"/>
        </a:p>
      </dgm:t>
    </dgm:pt>
    <dgm:pt modelId="{1B29A973-70C6-422D-8C32-431E5EBF182C}">
      <dgm:prSet phldrT="[Texto]"/>
      <dgm:spPr/>
      <dgm:t>
        <a:bodyPr/>
        <a:lstStyle/>
        <a:p>
          <a:r>
            <a:rPr lang="es-ES" dirty="0"/>
            <a:t>Inyección e inclusión</a:t>
          </a:r>
        </a:p>
      </dgm:t>
    </dgm:pt>
    <dgm:pt modelId="{989FEB96-5E6B-4328-A4EE-70CE0F505166}" type="parTrans" cxnId="{2F1EBFD1-5417-4EDB-870E-D82D6AB5A75A}">
      <dgm:prSet/>
      <dgm:spPr/>
      <dgm:t>
        <a:bodyPr/>
        <a:lstStyle/>
        <a:p>
          <a:endParaRPr lang="es-ES"/>
        </a:p>
      </dgm:t>
    </dgm:pt>
    <dgm:pt modelId="{D07C0B5D-E1C5-472F-906F-53FEDE22EE89}" type="sibTrans" cxnId="{2F1EBFD1-5417-4EDB-870E-D82D6AB5A75A}">
      <dgm:prSet/>
      <dgm:spPr/>
      <dgm:t>
        <a:bodyPr/>
        <a:lstStyle/>
        <a:p>
          <a:endParaRPr lang="es-ES"/>
        </a:p>
      </dgm:t>
    </dgm:pt>
    <dgm:pt modelId="{4ECDE41D-F360-40D9-9EA2-5511726290E9}">
      <dgm:prSet phldrT="[Texto]"/>
      <dgm:spPr/>
      <dgm:t>
        <a:bodyPr/>
        <a:lstStyle/>
        <a:p>
          <a:r>
            <a:rPr lang="es-ES" dirty="0"/>
            <a:t>Accesibilidad</a:t>
          </a:r>
        </a:p>
      </dgm:t>
    </dgm:pt>
    <dgm:pt modelId="{CE183921-6782-43B8-9272-42D0570A7E55}" type="parTrans" cxnId="{4053816C-FA45-4986-AD52-F8E7DEF28118}">
      <dgm:prSet/>
      <dgm:spPr/>
      <dgm:t>
        <a:bodyPr/>
        <a:lstStyle/>
        <a:p>
          <a:endParaRPr lang="es-ES"/>
        </a:p>
      </dgm:t>
    </dgm:pt>
    <dgm:pt modelId="{3E1224A6-F039-45F1-BA1D-F247D2D4F70A}" type="sibTrans" cxnId="{4053816C-FA45-4986-AD52-F8E7DEF28118}">
      <dgm:prSet/>
      <dgm:spPr/>
      <dgm:t>
        <a:bodyPr/>
        <a:lstStyle/>
        <a:p>
          <a:endParaRPr lang="es-ES"/>
        </a:p>
      </dgm:t>
    </dgm:pt>
    <dgm:pt modelId="{DD45B249-B8D3-48E7-9193-D1E290BAE614}">
      <dgm:prSet phldrT="[Texto]"/>
      <dgm:spPr/>
      <dgm:t>
        <a:bodyPr/>
        <a:lstStyle/>
        <a:p>
          <a:r>
            <a:rPr lang="es-ES" dirty="0"/>
            <a:t>Validación de datos</a:t>
          </a:r>
        </a:p>
      </dgm:t>
    </dgm:pt>
    <dgm:pt modelId="{ABF427C5-6FE8-4829-BC37-A0CF1D838408}" type="parTrans" cxnId="{ED77789C-6EC8-4B8E-8069-17F19BF54B35}">
      <dgm:prSet/>
      <dgm:spPr/>
      <dgm:t>
        <a:bodyPr/>
        <a:lstStyle/>
        <a:p>
          <a:endParaRPr lang="es-ES"/>
        </a:p>
      </dgm:t>
    </dgm:pt>
    <dgm:pt modelId="{615010CE-715F-41A9-A246-10231FCC1C5F}" type="sibTrans" cxnId="{ED77789C-6EC8-4B8E-8069-17F19BF54B35}">
      <dgm:prSet/>
      <dgm:spPr/>
      <dgm:t>
        <a:bodyPr/>
        <a:lstStyle/>
        <a:p>
          <a:endParaRPr lang="es-ES"/>
        </a:p>
      </dgm:t>
    </dgm:pt>
    <dgm:pt modelId="{5EA59532-66AF-4388-AAED-86C3F9370950}">
      <dgm:prSet phldrT="[Texto]"/>
      <dgm:spPr/>
      <dgm:t>
        <a:bodyPr/>
        <a:lstStyle/>
        <a:p>
          <a:r>
            <a:rPr lang="es-ES" dirty="0"/>
            <a:t>Mutabilidad</a:t>
          </a:r>
        </a:p>
      </dgm:t>
    </dgm:pt>
    <dgm:pt modelId="{693D37CB-D050-431D-9D9E-08DB735D06F8}" type="parTrans" cxnId="{6A007C52-0DEE-4059-845C-D9791D46477F}">
      <dgm:prSet/>
      <dgm:spPr/>
      <dgm:t>
        <a:bodyPr/>
        <a:lstStyle/>
        <a:p>
          <a:endParaRPr lang="es-ES"/>
        </a:p>
      </dgm:t>
    </dgm:pt>
    <dgm:pt modelId="{4340E8EA-C693-43CC-8F25-0935A1221946}" type="sibTrans" cxnId="{6A007C52-0DEE-4059-845C-D9791D46477F}">
      <dgm:prSet/>
      <dgm:spPr/>
      <dgm:t>
        <a:bodyPr/>
        <a:lstStyle/>
        <a:p>
          <a:endParaRPr lang="es-ES"/>
        </a:p>
      </dgm:t>
    </dgm:pt>
    <dgm:pt modelId="{AD4F88AD-FD50-46D6-B116-60F6D3F5539E}">
      <dgm:prSet phldrT="[Texto]"/>
      <dgm:spPr/>
      <dgm:t>
        <a:bodyPr/>
        <a:lstStyle/>
        <a:p>
          <a:r>
            <a:rPr lang="es-ES" dirty="0"/>
            <a:t>Construcción de objetos</a:t>
          </a:r>
        </a:p>
      </dgm:t>
    </dgm:pt>
    <dgm:pt modelId="{649A3521-DC45-49BA-8B89-2AA8B1837110}" type="parTrans" cxnId="{0AF303AE-12C9-42FC-AF44-591E9DF4B440}">
      <dgm:prSet/>
      <dgm:spPr/>
      <dgm:t>
        <a:bodyPr/>
        <a:lstStyle/>
        <a:p>
          <a:endParaRPr lang="es-ES"/>
        </a:p>
      </dgm:t>
    </dgm:pt>
    <dgm:pt modelId="{858D7B09-9AFF-404C-970C-7646DF4CB633}" type="sibTrans" cxnId="{0AF303AE-12C9-42FC-AF44-591E9DF4B440}">
      <dgm:prSet/>
      <dgm:spPr/>
      <dgm:t>
        <a:bodyPr/>
        <a:lstStyle/>
        <a:p>
          <a:endParaRPr lang="es-ES"/>
        </a:p>
      </dgm:t>
    </dgm:pt>
    <dgm:pt modelId="{5FE50D76-196C-4F80-B209-9985B8BB29DF}">
      <dgm:prSet phldrT="[Texto]"/>
      <dgm:spPr/>
      <dgm:t>
        <a:bodyPr/>
        <a:lstStyle/>
        <a:p>
          <a:r>
            <a:rPr lang="es-ES" dirty="0" err="1"/>
            <a:t>Serialización</a:t>
          </a:r>
          <a:endParaRPr lang="es-ES" dirty="0"/>
        </a:p>
      </dgm:t>
    </dgm:pt>
    <dgm:pt modelId="{EB18E46E-FA7E-4CD7-B74D-3C0E276A51FC}" type="parTrans" cxnId="{FCEE5C0F-83A3-406F-922A-D6FB50F3E256}">
      <dgm:prSet/>
      <dgm:spPr/>
      <dgm:t>
        <a:bodyPr/>
        <a:lstStyle/>
        <a:p>
          <a:endParaRPr lang="es-ES"/>
        </a:p>
      </dgm:t>
    </dgm:pt>
    <dgm:pt modelId="{000D7C6F-1CDF-4C78-B673-F724DFED3AFF}" type="sibTrans" cxnId="{FCEE5C0F-83A3-406F-922A-D6FB50F3E256}">
      <dgm:prSet/>
      <dgm:spPr/>
      <dgm:t>
        <a:bodyPr/>
        <a:lstStyle/>
        <a:p>
          <a:endParaRPr lang="es-ES"/>
        </a:p>
      </dgm:t>
    </dgm:pt>
    <dgm:pt modelId="{4D705B6D-E8FB-4C7E-8383-5BB62110AC73}">
      <dgm:prSet phldrT="[Texto]"/>
      <dgm:spPr/>
      <dgm:t>
        <a:bodyPr/>
        <a:lstStyle/>
        <a:p>
          <a:r>
            <a:rPr lang="es-ES" dirty="0"/>
            <a:t>Control de acceso</a:t>
          </a:r>
        </a:p>
      </dgm:t>
    </dgm:pt>
    <dgm:pt modelId="{5E63F52E-8AD3-4ED8-925F-5CF348CA00AF}" type="parTrans" cxnId="{DF2A3D38-39E5-41AD-AA35-AF39FDA5605B}">
      <dgm:prSet/>
      <dgm:spPr/>
      <dgm:t>
        <a:bodyPr/>
        <a:lstStyle/>
        <a:p>
          <a:endParaRPr lang="es-ES"/>
        </a:p>
      </dgm:t>
    </dgm:pt>
    <dgm:pt modelId="{E89CA758-449E-47B6-89BC-B0B863715029}" type="sibTrans" cxnId="{DF2A3D38-39E5-41AD-AA35-AF39FDA5605B}">
      <dgm:prSet/>
      <dgm:spPr/>
      <dgm:t>
        <a:bodyPr/>
        <a:lstStyle/>
        <a:p>
          <a:endParaRPr lang="es-ES"/>
        </a:p>
      </dgm:t>
    </dgm:pt>
    <dgm:pt modelId="{C67FDE5D-47CB-4AD8-98B1-0A31619B53E5}" type="pres">
      <dgm:prSet presAssocID="{BBDD9393-636C-4747-855B-1368501479C4}" presName="linearFlow" presStyleCnt="0">
        <dgm:presLayoutVars>
          <dgm:dir/>
          <dgm:resizeHandles val="exact"/>
        </dgm:presLayoutVars>
      </dgm:prSet>
      <dgm:spPr/>
    </dgm:pt>
    <dgm:pt modelId="{41F112C7-B2F6-4339-979C-F67630E55F38}" type="pres">
      <dgm:prSet presAssocID="{2BEE5A14-BE01-411E-86A3-18B3DE8D2898}" presName="composite" presStyleCnt="0"/>
      <dgm:spPr/>
    </dgm:pt>
    <dgm:pt modelId="{E78E78AF-C59B-424D-8B7F-F7677A18FE0B}" type="pres">
      <dgm:prSet presAssocID="{2BEE5A14-BE01-411E-86A3-18B3DE8D2898}" presName="imgShp" presStyleLbl="fgImgPlace1" presStyleIdx="0" presStyleCnt="9"/>
      <dgm:spPr>
        <a:solidFill>
          <a:srgbClr val="0070C0"/>
        </a:solidFill>
      </dgm:spPr>
    </dgm:pt>
    <dgm:pt modelId="{147F4157-C178-4ED3-99C5-9EB4A660E358}" type="pres">
      <dgm:prSet presAssocID="{2BEE5A14-BE01-411E-86A3-18B3DE8D2898}" presName="txShp" presStyleLbl="node1" presStyleIdx="0" presStyleCnt="9">
        <dgm:presLayoutVars>
          <dgm:bulletEnabled val="1"/>
        </dgm:presLayoutVars>
      </dgm:prSet>
      <dgm:spPr/>
    </dgm:pt>
    <dgm:pt modelId="{39509615-64B5-4FBC-9478-DF9FB06CD204}" type="pres">
      <dgm:prSet presAssocID="{45C44107-BBD0-4283-9499-54802F99E06A}" presName="spacing" presStyleCnt="0"/>
      <dgm:spPr/>
    </dgm:pt>
    <dgm:pt modelId="{88ADF4C9-4500-47CE-8341-730F4B9EDE52}" type="pres">
      <dgm:prSet presAssocID="{8C2BE643-7733-44FA-BC1E-E9C5D3D1BC0C}" presName="composite" presStyleCnt="0"/>
      <dgm:spPr/>
    </dgm:pt>
    <dgm:pt modelId="{301F4787-69F5-4F74-AA37-667BA5E8DB90}" type="pres">
      <dgm:prSet presAssocID="{8C2BE643-7733-44FA-BC1E-E9C5D3D1BC0C}" presName="imgShp" presStyleLbl="fgImgPlace1" presStyleIdx="1" presStyleCnt="9"/>
      <dgm:spPr>
        <a:solidFill>
          <a:srgbClr val="0070C0"/>
        </a:solidFill>
      </dgm:spPr>
    </dgm:pt>
    <dgm:pt modelId="{80E0118B-B396-4EDF-847D-A8F7EA2648CB}" type="pres">
      <dgm:prSet presAssocID="{8C2BE643-7733-44FA-BC1E-E9C5D3D1BC0C}" presName="txShp" presStyleLbl="node1" presStyleIdx="1" presStyleCnt="9">
        <dgm:presLayoutVars>
          <dgm:bulletEnabled val="1"/>
        </dgm:presLayoutVars>
      </dgm:prSet>
      <dgm:spPr/>
    </dgm:pt>
    <dgm:pt modelId="{2DE30F0E-7ED9-4129-877B-3BFA7764A84F}" type="pres">
      <dgm:prSet presAssocID="{948DE392-7083-4B1D-BA00-CB76BC7C0CDC}" presName="spacing" presStyleCnt="0"/>
      <dgm:spPr/>
    </dgm:pt>
    <dgm:pt modelId="{BBDA1DE8-4141-408C-A819-E13220A968B5}" type="pres">
      <dgm:prSet presAssocID="{1B29A973-70C6-422D-8C32-431E5EBF182C}" presName="composite" presStyleCnt="0"/>
      <dgm:spPr/>
    </dgm:pt>
    <dgm:pt modelId="{83C67D2F-0A90-4614-B821-BED6127810BE}" type="pres">
      <dgm:prSet presAssocID="{1B29A973-70C6-422D-8C32-431E5EBF182C}" presName="imgShp" presStyleLbl="fgImgPlace1" presStyleIdx="2" presStyleCnt="9"/>
      <dgm:spPr>
        <a:solidFill>
          <a:srgbClr val="0070C0"/>
        </a:solidFill>
      </dgm:spPr>
    </dgm:pt>
    <dgm:pt modelId="{832275B1-74BD-43B4-9BF8-7014F74CA659}" type="pres">
      <dgm:prSet presAssocID="{1B29A973-70C6-422D-8C32-431E5EBF182C}" presName="txShp" presStyleLbl="node1" presStyleIdx="2" presStyleCnt="9">
        <dgm:presLayoutVars>
          <dgm:bulletEnabled val="1"/>
        </dgm:presLayoutVars>
      </dgm:prSet>
      <dgm:spPr/>
    </dgm:pt>
    <dgm:pt modelId="{119EEC67-ED9D-4ECC-8D29-499E3D67C323}" type="pres">
      <dgm:prSet presAssocID="{D07C0B5D-E1C5-472F-906F-53FEDE22EE89}" presName="spacing" presStyleCnt="0"/>
      <dgm:spPr/>
    </dgm:pt>
    <dgm:pt modelId="{197112F4-34FC-401C-9CD4-A9768BAA26D2}" type="pres">
      <dgm:prSet presAssocID="{4ECDE41D-F360-40D9-9EA2-5511726290E9}" presName="composite" presStyleCnt="0"/>
      <dgm:spPr/>
    </dgm:pt>
    <dgm:pt modelId="{6DE26B96-93AC-48FD-A54A-A2770D6DBF65}" type="pres">
      <dgm:prSet presAssocID="{4ECDE41D-F360-40D9-9EA2-5511726290E9}" presName="imgShp" presStyleLbl="fgImgPlace1" presStyleIdx="3" presStyleCnt="9"/>
      <dgm:spPr>
        <a:solidFill>
          <a:srgbClr val="0070C0"/>
        </a:solidFill>
      </dgm:spPr>
    </dgm:pt>
    <dgm:pt modelId="{7D6F34A3-76AE-43F9-93A6-2526291154BD}" type="pres">
      <dgm:prSet presAssocID="{4ECDE41D-F360-40D9-9EA2-5511726290E9}" presName="txShp" presStyleLbl="node1" presStyleIdx="3" presStyleCnt="9">
        <dgm:presLayoutVars>
          <dgm:bulletEnabled val="1"/>
        </dgm:presLayoutVars>
      </dgm:prSet>
      <dgm:spPr/>
    </dgm:pt>
    <dgm:pt modelId="{AEFBAFCC-2FAA-47D1-AD67-E5440C2FA214}" type="pres">
      <dgm:prSet presAssocID="{3E1224A6-F039-45F1-BA1D-F247D2D4F70A}" presName="spacing" presStyleCnt="0"/>
      <dgm:spPr/>
    </dgm:pt>
    <dgm:pt modelId="{4D7EEE53-0461-4003-9BD0-575FCE42CD0E}" type="pres">
      <dgm:prSet presAssocID="{DD45B249-B8D3-48E7-9193-D1E290BAE614}" presName="composite" presStyleCnt="0"/>
      <dgm:spPr/>
    </dgm:pt>
    <dgm:pt modelId="{2CEA8CCB-7544-4762-BA87-A6941CE1CF18}" type="pres">
      <dgm:prSet presAssocID="{DD45B249-B8D3-48E7-9193-D1E290BAE614}" presName="imgShp" presStyleLbl="fgImgPlace1" presStyleIdx="4" presStyleCnt="9"/>
      <dgm:spPr>
        <a:prstGeom prst="flowChartConnector">
          <a:avLst/>
        </a:prstGeom>
        <a:solidFill>
          <a:srgbClr val="0070C0"/>
        </a:solidFill>
      </dgm:spPr>
    </dgm:pt>
    <dgm:pt modelId="{23909034-8E9E-4824-B4DF-474BC6673FC7}" type="pres">
      <dgm:prSet presAssocID="{DD45B249-B8D3-48E7-9193-D1E290BAE614}" presName="txShp" presStyleLbl="node1" presStyleIdx="4" presStyleCnt="9">
        <dgm:presLayoutVars>
          <dgm:bulletEnabled val="1"/>
        </dgm:presLayoutVars>
      </dgm:prSet>
      <dgm:spPr/>
    </dgm:pt>
    <dgm:pt modelId="{D79376D8-43D0-4762-8DEC-45AAE66D0F06}" type="pres">
      <dgm:prSet presAssocID="{615010CE-715F-41A9-A246-10231FCC1C5F}" presName="spacing" presStyleCnt="0"/>
      <dgm:spPr/>
    </dgm:pt>
    <dgm:pt modelId="{FB85B950-9EAC-437E-8923-F98FFC0CF836}" type="pres">
      <dgm:prSet presAssocID="{5EA59532-66AF-4388-AAED-86C3F9370950}" presName="composite" presStyleCnt="0"/>
      <dgm:spPr/>
    </dgm:pt>
    <dgm:pt modelId="{9BEA76F7-36AB-427E-B219-D3F180979D11}" type="pres">
      <dgm:prSet presAssocID="{5EA59532-66AF-4388-AAED-86C3F9370950}" presName="imgShp" presStyleLbl="fgImgPlace1" presStyleIdx="5" presStyleCnt="9"/>
      <dgm:spPr>
        <a:solidFill>
          <a:srgbClr val="0070C0"/>
        </a:solidFill>
      </dgm:spPr>
    </dgm:pt>
    <dgm:pt modelId="{80848955-2E35-4921-BF32-A3F0B6431C9A}" type="pres">
      <dgm:prSet presAssocID="{5EA59532-66AF-4388-AAED-86C3F9370950}" presName="txShp" presStyleLbl="node1" presStyleIdx="5" presStyleCnt="9">
        <dgm:presLayoutVars>
          <dgm:bulletEnabled val="1"/>
        </dgm:presLayoutVars>
      </dgm:prSet>
      <dgm:spPr/>
    </dgm:pt>
    <dgm:pt modelId="{D8AB717E-520D-4838-A571-DDF2FBFADCC7}" type="pres">
      <dgm:prSet presAssocID="{4340E8EA-C693-43CC-8F25-0935A1221946}" presName="spacing" presStyleCnt="0"/>
      <dgm:spPr/>
    </dgm:pt>
    <dgm:pt modelId="{8952AE65-D235-4AAD-9274-038520101CA9}" type="pres">
      <dgm:prSet presAssocID="{AD4F88AD-FD50-46D6-B116-60F6D3F5539E}" presName="composite" presStyleCnt="0"/>
      <dgm:spPr/>
    </dgm:pt>
    <dgm:pt modelId="{A2358AC6-953F-4090-B5E6-53D8AAA37E4C}" type="pres">
      <dgm:prSet presAssocID="{AD4F88AD-FD50-46D6-B116-60F6D3F5539E}" presName="imgShp" presStyleLbl="fgImgPlace1" presStyleIdx="6" presStyleCnt="9"/>
      <dgm:spPr>
        <a:solidFill>
          <a:srgbClr val="0070C0"/>
        </a:solidFill>
      </dgm:spPr>
    </dgm:pt>
    <dgm:pt modelId="{17CE19BF-B0F4-4EFE-8407-6B76B6F4E3F8}" type="pres">
      <dgm:prSet presAssocID="{AD4F88AD-FD50-46D6-B116-60F6D3F5539E}" presName="txShp" presStyleLbl="node1" presStyleIdx="6" presStyleCnt="9">
        <dgm:presLayoutVars>
          <dgm:bulletEnabled val="1"/>
        </dgm:presLayoutVars>
      </dgm:prSet>
      <dgm:spPr/>
    </dgm:pt>
    <dgm:pt modelId="{8BDDF7B1-28AB-488E-97BE-7944FCA3D64B}" type="pres">
      <dgm:prSet presAssocID="{858D7B09-9AFF-404C-970C-7646DF4CB633}" presName="spacing" presStyleCnt="0"/>
      <dgm:spPr/>
    </dgm:pt>
    <dgm:pt modelId="{48964980-14C7-4D1B-BB2F-69242D49F2E0}" type="pres">
      <dgm:prSet presAssocID="{5FE50D76-196C-4F80-B209-9985B8BB29DF}" presName="composite" presStyleCnt="0"/>
      <dgm:spPr/>
    </dgm:pt>
    <dgm:pt modelId="{9937D377-454D-43A0-B4D1-4ADD65953FD5}" type="pres">
      <dgm:prSet presAssocID="{5FE50D76-196C-4F80-B209-9985B8BB29DF}" presName="imgShp" presStyleLbl="fgImgPlace1" presStyleIdx="7" presStyleCnt="9"/>
      <dgm:spPr>
        <a:solidFill>
          <a:srgbClr val="0070C0"/>
        </a:solidFill>
      </dgm:spPr>
    </dgm:pt>
    <dgm:pt modelId="{3A0CAA94-3233-48C2-9FCB-6958D271308C}" type="pres">
      <dgm:prSet presAssocID="{5FE50D76-196C-4F80-B209-9985B8BB29DF}" presName="txShp" presStyleLbl="node1" presStyleIdx="7" presStyleCnt="9">
        <dgm:presLayoutVars>
          <dgm:bulletEnabled val="1"/>
        </dgm:presLayoutVars>
      </dgm:prSet>
      <dgm:spPr/>
    </dgm:pt>
    <dgm:pt modelId="{5F7C4778-DE49-4114-A05F-6BF92F775E10}" type="pres">
      <dgm:prSet presAssocID="{000D7C6F-1CDF-4C78-B673-F724DFED3AFF}" presName="spacing" presStyleCnt="0"/>
      <dgm:spPr/>
    </dgm:pt>
    <dgm:pt modelId="{6AC50243-7465-4004-B9B4-FF20A65EA76C}" type="pres">
      <dgm:prSet presAssocID="{4D705B6D-E8FB-4C7E-8383-5BB62110AC73}" presName="composite" presStyleCnt="0"/>
      <dgm:spPr/>
    </dgm:pt>
    <dgm:pt modelId="{5A331E52-5970-408A-856B-0657C7F0094E}" type="pres">
      <dgm:prSet presAssocID="{4D705B6D-E8FB-4C7E-8383-5BB62110AC73}" presName="imgShp" presStyleLbl="fgImgPlace1" presStyleIdx="8" presStyleCnt="9"/>
      <dgm:spPr>
        <a:solidFill>
          <a:srgbClr val="0070C0"/>
        </a:solidFill>
      </dgm:spPr>
    </dgm:pt>
    <dgm:pt modelId="{47CF2E49-163B-4BA4-8CF9-6577C64E984F}" type="pres">
      <dgm:prSet presAssocID="{4D705B6D-E8FB-4C7E-8383-5BB62110AC73}" presName="txShp" presStyleLbl="node1" presStyleIdx="8" presStyleCnt="9">
        <dgm:presLayoutVars>
          <dgm:bulletEnabled val="1"/>
        </dgm:presLayoutVars>
      </dgm:prSet>
      <dgm:spPr/>
    </dgm:pt>
  </dgm:ptLst>
  <dgm:cxnLst>
    <dgm:cxn modelId="{F23E9D01-9E26-416B-AD2A-7356FBA4FD71}" type="presOf" srcId="{2BEE5A14-BE01-411E-86A3-18B3DE8D2898}" destId="{147F4157-C178-4ED3-99C5-9EB4A660E358}" srcOrd="0" destOrd="0" presId="urn:microsoft.com/office/officeart/2005/8/layout/vList3"/>
    <dgm:cxn modelId="{92069008-6302-4FF5-8E8E-2DA098E3E757}" type="presOf" srcId="{4D705B6D-E8FB-4C7E-8383-5BB62110AC73}" destId="{47CF2E49-163B-4BA4-8CF9-6577C64E984F}" srcOrd="0" destOrd="0" presId="urn:microsoft.com/office/officeart/2005/8/layout/vList3"/>
    <dgm:cxn modelId="{1E242D0C-CDC8-410F-9E67-C0A042D97D1F}" type="presOf" srcId="{1B29A973-70C6-422D-8C32-431E5EBF182C}" destId="{832275B1-74BD-43B4-9BF8-7014F74CA659}" srcOrd="0" destOrd="0" presId="urn:microsoft.com/office/officeart/2005/8/layout/vList3"/>
    <dgm:cxn modelId="{FCEE5C0F-83A3-406F-922A-D6FB50F3E256}" srcId="{BBDD9393-636C-4747-855B-1368501479C4}" destId="{5FE50D76-196C-4F80-B209-9985B8BB29DF}" srcOrd="7" destOrd="0" parTransId="{EB18E46E-FA7E-4CD7-B74D-3C0E276A51FC}" sibTransId="{000D7C6F-1CDF-4C78-B673-F724DFED3AFF}"/>
    <dgm:cxn modelId="{3E2EDC17-B0A7-4D77-9E6F-5AA7FC36EF91}" type="presOf" srcId="{DD45B249-B8D3-48E7-9193-D1E290BAE614}" destId="{23909034-8E9E-4824-B4DF-474BC6673FC7}" srcOrd="0" destOrd="0" presId="urn:microsoft.com/office/officeart/2005/8/layout/vList3"/>
    <dgm:cxn modelId="{2EDB3036-BB6E-4EA5-9016-61E00CF69ED6}" type="presOf" srcId="{8C2BE643-7733-44FA-BC1E-E9C5D3D1BC0C}" destId="{80E0118B-B396-4EDF-847D-A8F7EA2648CB}" srcOrd="0" destOrd="0" presId="urn:microsoft.com/office/officeart/2005/8/layout/vList3"/>
    <dgm:cxn modelId="{DF2A3D38-39E5-41AD-AA35-AF39FDA5605B}" srcId="{BBDD9393-636C-4747-855B-1368501479C4}" destId="{4D705B6D-E8FB-4C7E-8383-5BB62110AC73}" srcOrd="8" destOrd="0" parTransId="{5E63F52E-8AD3-4ED8-925F-5CF348CA00AF}" sibTransId="{E89CA758-449E-47B6-89BC-B0B863715029}"/>
    <dgm:cxn modelId="{88422850-67D5-45D3-A6BB-06B3C20E3028}" type="presOf" srcId="{5EA59532-66AF-4388-AAED-86C3F9370950}" destId="{80848955-2E35-4921-BF32-A3F0B6431C9A}" srcOrd="0" destOrd="0" presId="urn:microsoft.com/office/officeart/2005/8/layout/vList3"/>
    <dgm:cxn modelId="{6A007C52-0DEE-4059-845C-D9791D46477F}" srcId="{BBDD9393-636C-4747-855B-1368501479C4}" destId="{5EA59532-66AF-4388-AAED-86C3F9370950}" srcOrd="5" destOrd="0" parTransId="{693D37CB-D050-431D-9D9E-08DB735D06F8}" sibTransId="{4340E8EA-C693-43CC-8F25-0935A1221946}"/>
    <dgm:cxn modelId="{B402345A-111F-4734-ADF8-65AEC1F7F185}" type="presOf" srcId="{AD4F88AD-FD50-46D6-B116-60F6D3F5539E}" destId="{17CE19BF-B0F4-4EFE-8407-6B76B6F4E3F8}" srcOrd="0" destOrd="0" presId="urn:microsoft.com/office/officeart/2005/8/layout/vList3"/>
    <dgm:cxn modelId="{4053816C-FA45-4986-AD52-F8E7DEF28118}" srcId="{BBDD9393-636C-4747-855B-1368501479C4}" destId="{4ECDE41D-F360-40D9-9EA2-5511726290E9}" srcOrd="3" destOrd="0" parTransId="{CE183921-6782-43B8-9272-42D0570A7E55}" sibTransId="{3E1224A6-F039-45F1-BA1D-F247D2D4F70A}"/>
    <dgm:cxn modelId="{236ED27F-C72C-4468-9694-6DF7D19D5A74}" type="presOf" srcId="{5FE50D76-196C-4F80-B209-9985B8BB29DF}" destId="{3A0CAA94-3233-48C2-9FCB-6958D271308C}" srcOrd="0" destOrd="0" presId="urn:microsoft.com/office/officeart/2005/8/layout/vList3"/>
    <dgm:cxn modelId="{ED77789C-6EC8-4B8E-8069-17F19BF54B35}" srcId="{BBDD9393-636C-4747-855B-1368501479C4}" destId="{DD45B249-B8D3-48E7-9193-D1E290BAE614}" srcOrd="4" destOrd="0" parTransId="{ABF427C5-6FE8-4829-BC37-A0CF1D838408}" sibTransId="{615010CE-715F-41A9-A246-10231FCC1C5F}"/>
    <dgm:cxn modelId="{57576BA2-3C6E-458C-9BFA-E2F0127456A2}" srcId="{BBDD9393-636C-4747-855B-1368501479C4}" destId="{8C2BE643-7733-44FA-BC1E-E9C5D3D1BC0C}" srcOrd="1" destOrd="0" parTransId="{5597B8D2-71A3-4E10-927A-94A990BED4AB}" sibTransId="{948DE392-7083-4B1D-BA00-CB76BC7C0CDC}"/>
    <dgm:cxn modelId="{0AF303AE-12C9-42FC-AF44-591E9DF4B440}" srcId="{BBDD9393-636C-4747-855B-1368501479C4}" destId="{AD4F88AD-FD50-46D6-B116-60F6D3F5539E}" srcOrd="6" destOrd="0" parTransId="{649A3521-DC45-49BA-8B89-2AA8B1837110}" sibTransId="{858D7B09-9AFF-404C-970C-7646DF4CB633}"/>
    <dgm:cxn modelId="{256BD2B2-E484-48BE-9CC1-E352B51150C9}" type="presOf" srcId="{BBDD9393-636C-4747-855B-1368501479C4}" destId="{C67FDE5D-47CB-4AD8-98B1-0A31619B53E5}" srcOrd="0" destOrd="0" presId="urn:microsoft.com/office/officeart/2005/8/layout/vList3"/>
    <dgm:cxn modelId="{56ED9BB7-5B36-44EF-A14A-1DEB22139A28}" type="presOf" srcId="{4ECDE41D-F360-40D9-9EA2-5511726290E9}" destId="{7D6F34A3-76AE-43F9-93A6-2526291154BD}" srcOrd="0" destOrd="0" presId="urn:microsoft.com/office/officeart/2005/8/layout/vList3"/>
    <dgm:cxn modelId="{97182DBB-CB42-4C78-B4C0-16D344D8F2A7}" srcId="{BBDD9393-636C-4747-855B-1368501479C4}" destId="{2BEE5A14-BE01-411E-86A3-18B3DE8D2898}" srcOrd="0" destOrd="0" parTransId="{6BB64287-37AD-4621-A2B4-361CA187AA9C}" sibTransId="{45C44107-BBD0-4283-9499-54802F99E06A}"/>
    <dgm:cxn modelId="{2F1EBFD1-5417-4EDB-870E-D82D6AB5A75A}" srcId="{BBDD9393-636C-4747-855B-1368501479C4}" destId="{1B29A973-70C6-422D-8C32-431E5EBF182C}" srcOrd="2" destOrd="0" parTransId="{989FEB96-5E6B-4328-A4EE-70CE0F505166}" sibTransId="{D07C0B5D-E1C5-472F-906F-53FEDE22EE89}"/>
    <dgm:cxn modelId="{BF3CDA2B-A589-4A19-B0C5-61C1303B5054}" type="presParOf" srcId="{C67FDE5D-47CB-4AD8-98B1-0A31619B53E5}" destId="{41F112C7-B2F6-4339-979C-F67630E55F38}" srcOrd="0" destOrd="0" presId="urn:microsoft.com/office/officeart/2005/8/layout/vList3"/>
    <dgm:cxn modelId="{12664040-0E76-48C3-AFFB-28C21281C439}" type="presParOf" srcId="{41F112C7-B2F6-4339-979C-F67630E55F38}" destId="{E78E78AF-C59B-424D-8B7F-F7677A18FE0B}" srcOrd="0" destOrd="0" presId="urn:microsoft.com/office/officeart/2005/8/layout/vList3"/>
    <dgm:cxn modelId="{B9EB655F-439A-45A3-A37E-844DAA271FFB}" type="presParOf" srcId="{41F112C7-B2F6-4339-979C-F67630E55F38}" destId="{147F4157-C178-4ED3-99C5-9EB4A660E358}" srcOrd="1" destOrd="0" presId="urn:microsoft.com/office/officeart/2005/8/layout/vList3"/>
    <dgm:cxn modelId="{689AD92D-E484-4D62-BFA6-AC9838AA8799}" type="presParOf" srcId="{C67FDE5D-47CB-4AD8-98B1-0A31619B53E5}" destId="{39509615-64B5-4FBC-9478-DF9FB06CD204}" srcOrd="1" destOrd="0" presId="urn:microsoft.com/office/officeart/2005/8/layout/vList3"/>
    <dgm:cxn modelId="{CDEFF424-16EB-4E0A-8EC8-0ED5EA9CB911}" type="presParOf" srcId="{C67FDE5D-47CB-4AD8-98B1-0A31619B53E5}" destId="{88ADF4C9-4500-47CE-8341-730F4B9EDE52}" srcOrd="2" destOrd="0" presId="urn:microsoft.com/office/officeart/2005/8/layout/vList3"/>
    <dgm:cxn modelId="{6A32EBA7-DC91-4897-8A26-160709D878A1}" type="presParOf" srcId="{88ADF4C9-4500-47CE-8341-730F4B9EDE52}" destId="{301F4787-69F5-4F74-AA37-667BA5E8DB90}" srcOrd="0" destOrd="0" presId="urn:microsoft.com/office/officeart/2005/8/layout/vList3"/>
    <dgm:cxn modelId="{CCA60F37-916A-453D-9CB5-3F75971B0D51}" type="presParOf" srcId="{88ADF4C9-4500-47CE-8341-730F4B9EDE52}" destId="{80E0118B-B396-4EDF-847D-A8F7EA2648CB}" srcOrd="1" destOrd="0" presId="urn:microsoft.com/office/officeart/2005/8/layout/vList3"/>
    <dgm:cxn modelId="{24AFE357-30F9-49F1-9CC3-66F07C889286}" type="presParOf" srcId="{C67FDE5D-47CB-4AD8-98B1-0A31619B53E5}" destId="{2DE30F0E-7ED9-4129-877B-3BFA7764A84F}" srcOrd="3" destOrd="0" presId="urn:microsoft.com/office/officeart/2005/8/layout/vList3"/>
    <dgm:cxn modelId="{42F522D9-79D7-4E3F-8305-96A0243DDA6B}" type="presParOf" srcId="{C67FDE5D-47CB-4AD8-98B1-0A31619B53E5}" destId="{BBDA1DE8-4141-408C-A819-E13220A968B5}" srcOrd="4" destOrd="0" presId="urn:microsoft.com/office/officeart/2005/8/layout/vList3"/>
    <dgm:cxn modelId="{A1C86533-7341-4AED-BDC3-DB48D76BCF2B}" type="presParOf" srcId="{BBDA1DE8-4141-408C-A819-E13220A968B5}" destId="{83C67D2F-0A90-4614-B821-BED6127810BE}" srcOrd="0" destOrd="0" presId="urn:microsoft.com/office/officeart/2005/8/layout/vList3"/>
    <dgm:cxn modelId="{252226F6-9CAB-4BDC-B81C-D38810457882}" type="presParOf" srcId="{BBDA1DE8-4141-408C-A819-E13220A968B5}" destId="{832275B1-74BD-43B4-9BF8-7014F74CA659}" srcOrd="1" destOrd="0" presId="urn:microsoft.com/office/officeart/2005/8/layout/vList3"/>
    <dgm:cxn modelId="{BA520D5D-15CC-402F-9DF0-201596C22A45}" type="presParOf" srcId="{C67FDE5D-47CB-4AD8-98B1-0A31619B53E5}" destId="{119EEC67-ED9D-4ECC-8D29-499E3D67C323}" srcOrd="5" destOrd="0" presId="urn:microsoft.com/office/officeart/2005/8/layout/vList3"/>
    <dgm:cxn modelId="{26F9D697-97DE-4C0D-9301-C9949C0255B9}" type="presParOf" srcId="{C67FDE5D-47CB-4AD8-98B1-0A31619B53E5}" destId="{197112F4-34FC-401C-9CD4-A9768BAA26D2}" srcOrd="6" destOrd="0" presId="urn:microsoft.com/office/officeart/2005/8/layout/vList3"/>
    <dgm:cxn modelId="{7C4CFF3C-A486-49BB-8CB2-5F2EB97C5821}" type="presParOf" srcId="{197112F4-34FC-401C-9CD4-A9768BAA26D2}" destId="{6DE26B96-93AC-48FD-A54A-A2770D6DBF65}" srcOrd="0" destOrd="0" presId="urn:microsoft.com/office/officeart/2005/8/layout/vList3"/>
    <dgm:cxn modelId="{7CC10B27-BEA4-42B9-B461-384EA1A1D241}" type="presParOf" srcId="{197112F4-34FC-401C-9CD4-A9768BAA26D2}" destId="{7D6F34A3-76AE-43F9-93A6-2526291154BD}" srcOrd="1" destOrd="0" presId="urn:microsoft.com/office/officeart/2005/8/layout/vList3"/>
    <dgm:cxn modelId="{25EAB93D-C5CA-4D74-BFD8-A5FE394DA2DC}" type="presParOf" srcId="{C67FDE5D-47CB-4AD8-98B1-0A31619B53E5}" destId="{AEFBAFCC-2FAA-47D1-AD67-E5440C2FA214}" srcOrd="7" destOrd="0" presId="urn:microsoft.com/office/officeart/2005/8/layout/vList3"/>
    <dgm:cxn modelId="{BBC398DF-AECF-4656-84F7-FDD97A72B530}" type="presParOf" srcId="{C67FDE5D-47CB-4AD8-98B1-0A31619B53E5}" destId="{4D7EEE53-0461-4003-9BD0-575FCE42CD0E}" srcOrd="8" destOrd="0" presId="urn:microsoft.com/office/officeart/2005/8/layout/vList3"/>
    <dgm:cxn modelId="{12F3539C-2498-4EB0-8B5E-CE7951F46EF8}" type="presParOf" srcId="{4D7EEE53-0461-4003-9BD0-575FCE42CD0E}" destId="{2CEA8CCB-7544-4762-BA87-A6941CE1CF18}" srcOrd="0" destOrd="0" presId="urn:microsoft.com/office/officeart/2005/8/layout/vList3"/>
    <dgm:cxn modelId="{7578590E-A081-4546-887F-6973EDFD25C9}" type="presParOf" srcId="{4D7EEE53-0461-4003-9BD0-575FCE42CD0E}" destId="{23909034-8E9E-4824-B4DF-474BC6673FC7}" srcOrd="1" destOrd="0" presId="urn:microsoft.com/office/officeart/2005/8/layout/vList3"/>
    <dgm:cxn modelId="{800AC373-6449-45E3-949C-ECEC7BA5158B}" type="presParOf" srcId="{C67FDE5D-47CB-4AD8-98B1-0A31619B53E5}" destId="{D79376D8-43D0-4762-8DEC-45AAE66D0F06}" srcOrd="9" destOrd="0" presId="urn:microsoft.com/office/officeart/2005/8/layout/vList3"/>
    <dgm:cxn modelId="{F36B2F4C-63D1-44E6-AE90-1AF2B9F7CCF7}" type="presParOf" srcId="{C67FDE5D-47CB-4AD8-98B1-0A31619B53E5}" destId="{FB85B950-9EAC-437E-8923-F98FFC0CF836}" srcOrd="10" destOrd="0" presId="urn:microsoft.com/office/officeart/2005/8/layout/vList3"/>
    <dgm:cxn modelId="{93CDB867-C8D8-4F50-8A11-77585AF40F4B}" type="presParOf" srcId="{FB85B950-9EAC-437E-8923-F98FFC0CF836}" destId="{9BEA76F7-36AB-427E-B219-D3F180979D11}" srcOrd="0" destOrd="0" presId="urn:microsoft.com/office/officeart/2005/8/layout/vList3"/>
    <dgm:cxn modelId="{C7A5E02C-82E9-4A4B-9409-E1D09EC0D5C8}" type="presParOf" srcId="{FB85B950-9EAC-437E-8923-F98FFC0CF836}" destId="{80848955-2E35-4921-BF32-A3F0B6431C9A}" srcOrd="1" destOrd="0" presId="urn:microsoft.com/office/officeart/2005/8/layout/vList3"/>
    <dgm:cxn modelId="{9C2C9202-CE72-4765-A5C5-F2961436B58E}" type="presParOf" srcId="{C67FDE5D-47CB-4AD8-98B1-0A31619B53E5}" destId="{D8AB717E-520D-4838-A571-DDF2FBFADCC7}" srcOrd="11" destOrd="0" presId="urn:microsoft.com/office/officeart/2005/8/layout/vList3"/>
    <dgm:cxn modelId="{A6F3AE9E-6B51-42AF-BB8E-0AB55FD2A7B0}" type="presParOf" srcId="{C67FDE5D-47CB-4AD8-98B1-0A31619B53E5}" destId="{8952AE65-D235-4AAD-9274-038520101CA9}" srcOrd="12" destOrd="0" presId="urn:microsoft.com/office/officeart/2005/8/layout/vList3"/>
    <dgm:cxn modelId="{7C1A63EE-4D63-4537-B39C-E681E09513B0}" type="presParOf" srcId="{8952AE65-D235-4AAD-9274-038520101CA9}" destId="{A2358AC6-953F-4090-B5E6-53D8AAA37E4C}" srcOrd="0" destOrd="0" presId="urn:microsoft.com/office/officeart/2005/8/layout/vList3"/>
    <dgm:cxn modelId="{A10D2543-27C4-4E7D-AFA8-79D261111518}" type="presParOf" srcId="{8952AE65-D235-4AAD-9274-038520101CA9}" destId="{17CE19BF-B0F4-4EFE-8407-6B76B6F4E3F8}" srcOrd="1" destOrd="0" presId="urn:microsoft.com/office/officeart/2005/8/layout/vList3"/>
    <dgm:cxn modelId="{616FBE10-0CD7-42BF-B529-D6C91ADC5134}" type="presParOf" srcId="{C67FDE5D-47CB-4AD8-98B1-0A31619B53E5}" destId="{8BDDF7B1-28AB-488E-97BE-7944FCA3D64B}" srcOrd="13" destOrd="0" presId="urn:microsoft.com/office/officeart/2005/8/layout/vList3"/>
    <dgm:cxn modelId="{E011373E-7553-4281-8C98-9A2D96E0F1B7}" type="presParOf" srcId="{C67FDE5D-47CB-4AD8-98B1-0A31619B53E5}" destId="{48964980-14C7-4D1B-BB2F-69242D49F2E0}" srcOrd="14" destOrd="0" presId="urn:microsoft.com/office/officeart/2005/8/layout/vList3"/>
    <dgm:cxn modelId="{6608008D-18BA-4392-9260-061C0F82B5AB}" type="presParOf" srcId="{48964980-14C7-4D1B-BB2F-69242D49F2E0}" destId="{9937D377-454D-43A0-B4D1-4ADD65953FD5}" srcOrd="0" destOrd="0" presId="urn:microsoft.com/office/officeart/2005/8/layout/vList3"/>
    <dgm:cxn modelId="{D28021AB-99C8-4243-BD51-4DC5EC7C6E6E}" type="presParOf" srcId="{48964980-14C7-4D1B-BB2F-69242D49F2E0}" destId="{3A0CAA94-3233-48C2-9FCB-6958D271308C}" srcOrd="1" destOrd="0" presId="urn:microsoft.com/office/officeart/2005/8/layout/vList3"/>
    <dgm:cxn modelId="{17E35531-AA1C-4FB3-BE8C-76B1C56397B0}" type="presParOf" srcId="{C67FDE5D-47CB-4AD8-98B1-0A31619B53E5}" destId="{5F7C4778-DE49-4114-A05F-6BF92F775E10}" srcOrd="15" destOrd="0" presId="urn:microsoft.com/office/officeart/2005/8/layout/vList3"/>
    <dgm:cxn modelId="{7BCC53CB-AB83-47B0-A56E-FF3FCBDC7DB7}" type="presParOf" srcId="{C67FDE5D-47CB-4AD8-98B1-0A31619B53E5}" destId="{6AC50243-7465-4004-B9B4-FF20A65EA76C}" srcOrd="16" destOrd="0" presId="urn:microsoft.com/office/officeart/2005/8/layout/vList3"/>
    <dgm:cxn modelId="{6DA01E54-E10E-4BD1-AE90-EFE8F1F3FFA2}" type="presParOf" srcId="{6AC50243-7465-4004-B9B4-FF20A65EA76C}" destId="{5A331E52-5970-408A-856B-0657C7F0094E}" srcOrd="0" destOrd="0" presId="urn:microsoft.com/office/officeart/2005/8/layout/vList3"/>
    <dgm:cxn modelId="{5328B8FA-F358-406F-AC30-0CA554BF7624}" type="presParOf" srcId="{6AC50243-7465-4004-B9B4-FF20A65EA76C}" destId="{47CF2E49-163B-4BA4-8CF9-6577C64E984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7F4157-C178-4ED3-99C5-9EB4A660E358}">
      <dsp:nvSpPr>
        <dsp:cNvPr id="0" name=""/>
        <dsp:cNvSpPr/>
      </dsp:nvSpPr>
      <dsp:spPr>
        <a:xfrm rot="10800000">
          <a:off x="472791" y="708"/>
          <a:ext cx="1662719" cy="2159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26" tIns="38100" rIns="71120" bIns="38100" numCol="1" spcCol="1270" anchor="ctr" anchorCtr="0">
          <a:noAutofit/>
        </a:bodyPr>
        <a:lstStyle/>
        <a:p>
          <a:pPr marL="0" lvl="0" indent="0" algn="ctr" defTabSz="444500">
            <a:lnSpc>
              <a:spcPct val="90000"/>
            </a:lnSpc>
            <a:spcBef>
              <a:spcPct val="0"/>
            </a:spcBef>
            <a:spcAft>
              <a:spcPct val="35000"/>
            </a:spcAft>
            <a:buNone/>
          </a:pPr>
          <a:r>
            <a:rPr lang="es-ES" sz="1000" kern="1200" dirty="0"/>
            <a:t>Denegación de servicio</a:t>
          </a:r>
        </a:p>
      </dsp:txBody>
      <dsp:txXfrm rot="10800000">
        <a:off x="526777" y="708"/>
        <a:ext cx="1608733" cy="215946"/>
      </dsp:txXfrm>
    </dsp:sp>
    <dsp:sp modelId="{E78E78AF-C59B-424D-8B7F-F7677A18FE0B}">
      <dsp:nvSpPr>
        <dsp:cNvPr id="0" name=""/>
        <dsp:cNvSpPr/>
      </dsp:nvSpPr>
      <dsp:spPr>
        <a:xfrm>
          <a:off x="364818" y="708"/>
          <a:ext cx="215946" cy="215946"/>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E0118B-B396-4EDF-847D-A8F7EA2648CB}">
      <dsp:nvSpPr>
        <dsp:cNvPr id="0" name=""/>
        <dsp:cNvSpPr/>
      </dsp:nvSpPr>
      <dsp:spPr>
        <a:xfrm rot="10800000">
          <a:off x="472791" y="281116"/>
          <a:ext cx="1662719" cy="2159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26" tIns="38100" rIns="71120" bIns="38100" numCol="1" spcCol="1270" anchor="ctr" anchorCtr="0">
          <a:noAutofit/>
        </a:bodyPr>
        <a:lstStyle/>
        <a:p>
          <a:pPr marL="0" lvl="0" indent="0" algn="ctr" defTabSz="444500">
            <a:lnSpc>
              <a:spcPct val="90000"/>
            </a:lnSpc>
            <a:spcBef>
              <a:spcPct val="0"/>
            </a:spcBef>
            <a:spcAft>
              <a:spcPct val="35000"/>
            </a:spcAft>
            <a:buNone/>
          </a:pPr>
          <a:r>
            <a:rPr lang="es-ES" sz="1000" kern="1200" dirty="0"/>
            <a:t>Confidencialidad</a:t>
          </a:r>
        </a:p>
      </dsp:txBody>
      <dsp:txXfrm rot="10800000">
        <a:off x="526777" y="281116"/>
        <a:ext cx="1608733" cy="215946"/>
      </dsp:txXfrm>
    </dsp:sp>
    <dsp:sp modelId="{301F4787-69F5-4F74-AA37-667BA5E8DB90}">
      <dsp:nvSpPr>
        <dsp:cNvPr id="0" name=""/>
        <dsp:cNvSpPr/>
      </dsp:nvSpPr>
      <dsp:spPr>
        <a:xfrm>
          <a:off x="364818" y="281116"/>
          <a:ext cx="215946" cy="215946"/>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2275B1-74BD-43B4-9BF8-7014F74CA659}">
      <dsp:nvSpPr>
        <dsp:cNvPr id="0" name=""/>
        <dsp:cNvSpPr/>
      </dsp:nvSpPr>
      <dsp:spPr>
        <a:xfrm rot="10800000">
          <a:off x="472791" y="561524"/>
          <a:ext cx="1662719" cy="2159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26" tIns="38100" rIns="71120" bIns="38100" numCol="1" spcCol="1270" anchor="ctr" anchorCtr="0">
          <a:noAutofit/>
        </a:bodyPr>
        <a:lstStyle/>
        <a:p>
          <a:pPr marL="0" lvl="0" indent="0" algn="ctr" defTabSz="444500">
            <a:lnSpc>
              <a:spcPct val="90000"/>
            </a:lnSpc>
            <a:spcBef>
              <a:spcPct val="0"/>
            </a:spcBef>
            <a:spcAft>
              <a:spcPct val="35000"/>
            </a:spcAft>
            <a:buNone/>
          </a:pPr>
          <a:r>
            <a:rPr lang="es-ES" sz="1000" kern="1200" dirty="0"/>
            <a:t>Inyección e inclusión</a:t>
          </a:r>
        </a:p>
      </dsp:txBody>
      <dsp:txXfrm rot="10800000">
        <a:off x="526777" y="561524"/>
        <a:ext cx="1608733" cy="215946"/>
      </dsp:txXfrm>
    </dsp:sp>
    <dsp:sp modelId="{83C67D2F-0A90-4614-B821-BED6127810BE}">
      <dsp:nvSpPr>
        <dsp:cNvPr id="0" name=""/>
        <dsp:cNvSpPr/>
      </dsp:nvSpPr>
      <dsp:spPr>
        <a:xfrm>
          <a:off x="364818" y="561524"/>
          <a:ext cx="215946" cy="215946"/>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6F34A3-76AE-43F9-93A6-2526291154BD}">
      <dsp:nvSpPr>
        <dsp:cNvPr id="0" name=""/>
        <dsp:cNvSpPr/>
      </dsp:nvSpPr>
      <dsp:spPr>
        <a:xfrm rot="10800000">
          <a:off x="472791" y="841932"/>
          <a:ext cx="1662719" cy="2159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26" tIns="38100" rIns="71120" bIns="38100" numCol="1" spcCol="1270" anchor="ctr" anchorCtr="0">
          <a:noAutofit/>
        </a:bodyPr>
        <a:lstStyle/>
        <a:p>
          <a:pPr marL="0" lvl="0" indent="0" algn="ctr" defTabSz="444500">
            <a:lnSpc>
              <a:spcPct val="90000"/>
            </a:lnSpc>
            <a:spcBef>
              <a:spcPct val="0"/>
            </a:spcBef>
            <a:spcAft>
              <a:spcPct val="35000"/>
            </a:spcAft>
            <a:buNone/>
          </a:pPr>
          <a:r>
            <a:rPr lang="es-ES" sz="1000" kern="1200" dirty="0"/>
            <a:t>Accesibilidad</a:t>
          </a:r>
        </a:p>
      </dsp:txBody>
      <dsp:txXfrm rot="10800000">
        <a:off x="526777" y="841932"/>
        <a:ext cx="1608733" cy="215946"/>
      </dsp:txXfrm>
    </dsp:sp>
    <dsp:sp modelId="{6DE26B96-93AC-48FD-A54A-A2770D6DBF65}">
      <dsp:nvSpPr>
        <dsp:cNvPr id="0" name=""/>
        <dsp:cNvSpPr/>
      </dsp:nvSpPr>
      <dsp:spPr>
        <a:xfrm>
          <a:off x="364818" y="841932"/>
          <a:ext cx="215946" cy="215946"/>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909034-8E9E-4824-B4DF-474BC6673FC7}">
      <dsp:nvSpPr>
        <dsp:cNvPr id="0" name=""/>
        <dsp:cNvSpPr/>
      </dsp:nvSpPr>
      <dsp:spPr>
        <a:xfrm rot="10800000">
          <a:off x="472791" y="1122340"/>
          <a:ext cx="1662719" cy="2159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26" tIns="38100" rIns="71120" bIns="38100" numCol="1" spcCol="1270" anchor="ctr" anchorCtr="0">
          <a:noAutofit/>
        </a:bodyPr>
        <a:lstStyle/>
        <a:p>
          <a:pPr marL="0" lvl="0" indent="0" algn="ctr" defTabSz="444500">
            <a:lnSpc>
              <a:spcPct val="90000"/>
            </a:lnSpc>
            <a:spcBef>
              <a:spcPct val="0"/>
            </a:spcBef>
            <a:spcAft>
              <a:spcPct val="35000"/>
            </a:spcAft>
            <a:buNone/>
          </a:pPr>
          <a:r>
            <a:rPr lang="es-ES" sz="1000" kern="1200" dirty="0"/>
            <a:t>Validación de datos</a:t>
          </a:r>
        </a:p>
      </dsp:txBody>
      <dsp:txXfrm rot="10800000">
        <a:off x="526777" y="1122340"/>
        <a:ext cx="1608733" cy="215946"/>
      </dsp:txXfrm>
    </dsp:sp>
    <dsp:sp modelId="{2CEA8CCB-7544-4762-BA87-A6941CE1CF18}">
      <dsp:nvSpPr>
        <dsp:cNvPr id="0" name=""/>
        <dsp:cNvSpPr/>
      </dsp:nvSpPr>
      <dsp:spPr>
        <a:xfrm>
          <a:off x="364818" y="1122340"/>
          <a:ext cx="215946" cy="215946"/>
        </a:xfrm>
        <a:prstGeom prst="flowChartConnector">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848955-2E35-4921-BF32-A3F0B6431C9A}">
      <dsp:nvSpPr>
        <dsp:cNvPr id="0" name=""/>
        <dsp:cNvSpPr/>
      </dsp:nvSpPr>
      <dsp:spPr>
        <a:xfrm rot="10800000">
          <a:off x="472791" y="1402748"/>
          <a:ext cx="1662719" cy="2159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26" tIns="38100" rIns="71120" bIns="38100" numCol="1" spcCol="1270" anchor="ctr" anchorCtr="0">
          <a:noAutofit/>
        </a:bodyPr>
        <a:lstStyle/>
        <a:p>
          <a:pPr marL="0" lvl="0" indent="0" algn="ctr" defTabSz="444500">
            <a:lnSpc>
              <a:spcPct val="90000"/>
            </a:lnSpc>
            <a:spcBef>
              <a:spcPct val="0"/>
            </a:spcBef>
            <a:spcAft>
              <a:spcPct val="35000"/>
            </a:spcAft>
            <a:buNone/>
          </a:pPr>
          <a:r>
            <a:rPr lang="es-ES" sz="1000" kern="1200" dirty="0"/>
            <a:t>Mutabilidad</a:t>
          </a:r>
        </a:p>
      </dsp:txBody>
      <dsp:txXfrm rot="10800000">
        <a:off x="526777" y="1402748"/>
        <a:ext cx="1608733" cy="215946"/>
      </dsp:txXfrm>
    </dsp:sp>
    <dsp:sp modelId="{9BEA76F7-36AB-427E-B219-D3F180979D11}">
      <dsp:nvSpPr>
        <dsp:cNvPr id="0" name=""/>
        <dsp:cNvSpPr/>
      </dsp:nvSpPr>
      <dsp:spPr>
        <a:xfrm>
          <a:off x="364818" y="1402748"/>
          <a:ext cx="215946" cy="215946"/>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CE19BF-B0F4-4EFE-8407-6B76B6F4E3F8}">
      <dsp:nvSpPr>
        <dsp:cNvPr id="0" name=""/>
        <dsp:cNvSpPr/>
      </dsp:nvSpPr>
      <dsp:spPr>
        <a:xfrm rot="10800000">
          <a:off x="472791" y="1683156"/>
          <a:ext cx="1662719" cy="2159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26" tIns="38100" rIns="71120" bIns="38100" numCol="1" spcCol="1270" anchor="ctr" anchorCtr="0">
          <a:noAutofit/>
        </a:bodyPr>
        <a:lstStyle/>
        <a:p>
          <a:pPr marL="0" lvl="0" indent="0" algn="ctr" defTabSz="444500">
            <a:lnSpc>
              <a:spcPct val="90000"/>
            </a:lnSpc>
            <a:spcBef>
              <a:spcPct val="0"/>
            </a:spcBef>
            <a:spcAft>
              <a:spcPct val="35000"/>
            </a:spcAft>
            <a:buNone/>
          </a:pPr>
          <a:r>
            <a:rPr lang="es-ES" sz="1000" kern="1200" dirty="0"/>
            <a:t>Construcción de objetos</a:t>
          </a:r>
        </a:p>
      </dsp:txBody>
      <dsp:txXfrm rot="10800000">
        <a:off x="526777" y="1683156"/>
        <a:ext cx="1608733" cy="215946"/>
      </dsp:txXfrm>
    </dsp:sp>
    <dsp:sp modelId="{A2358AC6-953F-4090-B5E6-53D8AAA37E4C}">
      <dsp:nvSpPr>
        <dsp:cNvPr id="0" name=""/>
        <dsp:cNvSpPr/>
      </dsp:nvSpPr>
      <dsp:spPr>
        <a:xfrm>
          <a:off x="364818" y="1683156"/>
          <a:ext cx="215946" cy="215946"/>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0CAA94-3233-48C2-9FCB-6958D271308C}">
      <dsp:nvSpPr>
        <dsp:cNvPr id="0" name=""/>
        <dsp:cNvSpPr/>
      </dsp:nvSpPr>
      <dsp:spPr>
        <a:xfrm rot="10800000">
          <a:off x="472791" y="1963565"/>
          <a:ext cx="1662719" cy="2159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26" tIns="38100" rIns="71120" bIns="38100" numCol="1" spcCol="1270" anchor="ctr" anchorCtr="0">
          <a:noAutofit/>
        </a:bodyPr>
        <a:lstStyle/>
        <a:p>
          <a:pPr marL="0" lvl="0" indent="0" algn="ctr" defTabSz="444500">
            <a:lnSpc>
              <a:spcPct val="90000"/>
            </a:lnSpc>
            <a:spcBef>
              <a:spcPct val="0"/>
            </a:spcBef>
            <a:spcAft>
              <a:spcPct val="35000"/>
            </a:spcAft>
            <a:buNone/>
          </a:pPr>
          <a:r>
            <a:rPr lang="es-ES" sz="1000" kern="1200" dirty="0" err="1"/>
            <a:t>Serialización</a:t>
          </a:r>
          <a:endParaRPr lang="es-ES" sz="1000" kern="1200" dirty="0"/>
        </a:p>
      </dsp:txBody>
      <dsp:txXfrm rot="10800000">
        <a:off x="526777" y="1963565"/>
        <a:ext cx="1608733" cy="215946"/>
      </dsp:txXfrm>
    </dsp:sp>
    <dsp:sp modelId="{9937D377-454D-43A0-B4D1-4ADD65953FD5}">
      <dsp:nvSpPr>
        <dsp:cNvPr id="0" name=""/>
        <dsp:cNvSpPr/>
      </dsp:nvSpPr>
      <dsp:spPr>
        <a:xfrm>
          <a:off x="364818" y="1963565"/>
          <a:ext cx="215946" cy="215946"/>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CF2E49-163B-4BA4-8CF9-6577C64E984F}">
      <dsp:nvSpPr>
        <dsp:cNvPr id="0" name=""/>
        <dsp:cNvSpPr/>
      </dsp:nvSpPr>
      <dsp:spPr>
        <a:xfrm rot="10800000">
          <a:off x="472791" y="2243973"/>
          <a:ext cx="1662719" cy="21594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26" tIns="38100" rIns="71120" bIns="38100" numCol="1" spcCol="1270" anchor="ctr" anchorCtr="0">
          <a:noAutofit/>
        </a:bodyPr>
        <a:lstStyle/>
        <a:p>
          <a:pPr marL="0" lvl="0" indent="0" algn="ctr" defTabSz="444500">
            <a:lnSpc>
              <a:spcPct val="90000"/>
            </a:lnSpc>
            <a:spcBef>
              <a:spcPct val="0"/>
            </a:spcBef>
            <a:spcAft>
              <a:spcPct val="35000"/>
            </a:spcAft>
            <a:buNone/>
          </a:pPr>
          <a:r>
            <a:rPr lang="es-ES" sz="1000" kern="1200" dirty="0"/>
            <a:t>Control de acceso</a:t>
          </a:r>
        </a:p>
      </dsp:txBody>
      <dsp:txXfrm rot="10800000">
        <a:off x="526777" y="2243973"/>
        <a:ext cx="1608733" cy="215946"/>
      </dsp:txXfrm>
    </dsp:sp>
    <dsp:sp modelId="{5A331E52-5970-408A-856B-0657C7F0094E}">
      <dsp:nvSpPr>
        <dsp:cNvPr id="0" name=""/>
        <dsp:cNvSpPr/>
      </dsp:nvSpPr>
      <dsp:spPr>
        <a:xfrm>
          <a:off x="364818" y="2243973"/>
          <a:ext cx="215946" cy="215946"/>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D67347-1528-4B71-A3B4-60AE3CC3B26E}" type="datetimeFigureOut">
              <a:rPr lang="es-ES" smtClean="0"/>
              <a:t>13/5/24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93FE8A-32F3-4A07-B027-8FFB8EFFA2CE}" type="slidenum">
              <a:rPr lang="es-ES" smtClean="0"/>
              <a:t>‹Nº›</a:t>
            </a:fld>
            <a:endParaRPr lang="es-ES"/>
          </a:p>
        </p:txBody>
      </p:sp>
    </p:spTree>
    <p:extLst>
      <p:ext uri="{BB962C8B-B14F-4D97-AF65-F5344CB8AC3E}">
        <p14:creationId xmlns:p14="http://schemas.microsoft.com/office/powerpoint/2010/main" val="2535868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5</a:t>
            </a:fld>
            <a:endParaRPr lang="es-ES"/>
          </a:p>
        </p:txBody>
      </p:sp>
    </p:spTree>
    <p:extLst>
      <p:ext uri="{BB962C8B-B14F-4D97-AF65-F5344CB8AC3E}">
        <p14:creationId xmlns:p14="http://schemas.microsoft.com/office/powerpoint/2010/main" val="1192955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14</a:t>
            </a:fld>
            <a:endParaRPr lang="es-ES"/>
          </a:p>
        </p:txBody>
      </p:sp>
    </p:spTree>
    <p:extLst>
      <p:ext uri="{BB962C8B-B14F-4D97-AF65-F5344CB8AC3E}">
        <p14:creationId xmlns:p14="http://schemas.microsoft.com/office/powerpoint/2010/main" val="320992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15</a:t>
            </a:fld>
            <a:endParaRPr lang="es-ES"/>
          </a:p>
        </p:txBody>
      </p:sp>
    </p:spTree>
    <p:extLst>
      <p:ext uri="{BB962C8B-B14F-4D97-AF65-F5344CB8AC3E}">
        <p14:creationId xmlns:p14="http://schemas.microsoft.com/office/powerpoint/2010/main" val="256773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16</a:t>
            </a:fld>
            <a:endParaRPr lang="es-ES"/>
          </a:p>
        </p:txBody>
      </p:sp>
    </p:spTree>
    <p:extLst>
      <p:ext uri="{BB962C8B-B14F-4D97-AF65-F5344CB8AC3E}">
        <p14:creationId xmlns:p14="http://schemas.microsoft.com/office/powerpoint/2010/main" val="3225102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28</a:t>
            </a:fld>
            <a:endParaRPr lang="es-ES"/>
          </a:p>
        </p:txBody>
      </p:sp>
    </p:spTree>
    <p:extLst>
      <p:ext uri="{BB962C8B-B14F-4D97-AF65-F5344CB8AC3E}">
        <p14:creationId xmlns:p14="http://schemas.microsoft.com/office/powerpoint/2010/main" val="4159935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29</a:t>
            </a:fld>
            <a:endParaRPr lang="es-ES"/>
          </a:p>
        </p:txBody>
      </p:sp>
    </p:spTree>
    <p:extLst>
      <p:ext uri="{BB962C8B-B14F-4D97-AF65-F5344CB8AC3E}">
        <p14:creationId xmlns:p14="http://schemas.microsoft.com/office/powerpoint/2010/main" val="4248982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55</a:t>
            </a:fld>
            <a:endParaRPr lang="es-ES"/>
          </a:p>
        </p:txBody>
      </p:sp>
    </p:spTree>
    <p:extLst>
      <p:ext uri="{BB962C8B-B14F-4D97-AF65-F5344CB8AC3E}">
        <p14:creationId xmlns:p14="http://schemas.microsoft.com/office/powerpoint/2010/main" val="4172685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56</a:t>
            </a:fld>
            <a:endParaRPr lang="es-ES"/>
          </a:p>
        </p:txBody>
      </p:sp>
    </p:spTree>
    <p:extLst>
      <p:ext uri="{BB962C8B-B14F-4D97-AF65-F5344CB8AC3E}">
        <p14:creationId xmlns:p14="http://schemas.microsoft.com/office/powerpoint/2010/main" val="697816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57</a:t>
            </a:fld>
            <a:endParaRPr lang="es-ES"/>
          </a:p>
        </p:txBody>
      </p:sp>
    </p:spTree>
    <p:extLst>
      <p:ext uri="{BB962C8B-B14F-4D97-AF65-F5344CB8AC3E}">
        <p14:creationId xmlns:p14="http://schemas.microsoft.com/office/powerpoint/2010/main" val="2716101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59</a:t>
            </a:fld>
            <a:endParaRPr lang="es-ES"/>
          </a:p>
        </p:txBody>
      </p:sp>
    </p:spTree>
    <p:extLst>
      <p:ext uri="{BB962C8B-B14F-4D97-AF65-F5344CB8AC3E}">
        <p14:creationId xmlns:p14="http://schemas.microsoft.com/office/powerpoint/2010/main" val="131224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62</a:t>
            </a:fld>
            <a:endParaRPr lang="es-ES"/>
          </a:p>
        </p:txBody>
      </p:sp>
    </p:spTree>
    <p:extLst>
      <p:ext uri="{BB962C8B-B14F-4D97-AF65-F5344CB8AC3E}">
        <p14:creationId xmlns:p14="http://schemas.microsoft.com/office/powerpoint/2010/main" val="2677164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6</a:t>
            </a:fld>
            <a:endParaRPr lang="es-ES"/>
          </a:p>
        </p:txBody>
      </p:sp>
    </p:spTree>
    <p:extLst>
      <p:ext uri="{BB962C8B-B14F-4D97-AF65-F5344CB8AC3E}">
        <p14:creationId xmlns:p14="http://schemas.microsoft.com/office/powerpoint/2010/main" val="3628111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63</a:t>
            </a:fld>
            <a:endParaRPr lang="es-ES"/>
          </a:p>
        </p:txBody>
      </p:sp>
    </p:spTree>
    <p:extLst>
      <p:ext uri="{BB962C8B-B14F-4D97-AF65-F5344CB8AC3E}">
        <p14:creationId xmlns:p14="http://schemas.microsoft.com/office/powerpoint/2010/main" val="2478637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64</a:t>
            </a:fld>
            <a:endParaRPr lang="es-ES"/>
          </a:p>
        </p:txBody>
      </p:sp>
    </p:spTree>
    <p:extLst>
      <p:ext uri="{BB962C8B-B14F-4D97-AF65-F5344CB8AC3E}">
        <p14:creationId xmlns:p14="http://schemas.microsoft.com/office/powerpoint/2010/main" val="1838958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7</a:t>
            </a:fld>
            <a:endParaRPr lang="es-ES"/>
          </a:p>
        </p:txBody>
      </p:sp>
    </p:spTree>
    <p:extLst>
      <p:ext uri="{BB962C8B-B14F-4D97-AF65-F5344CB8AC3E}">
        <p14:creationId xmlns:p14="http://schemas.microsoft.com/office/powerpoint/2010/main" val="3940009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8</a:t>
            </a:fld>
            <a:endParaRPr lang="es-ES"/>
          </a:p>
        </p:txBody>
      </p:sp>
    </p:spTree>
    <p:extLst>
      <p:ext uri="{BB962C8B-B14F-4D97-AF65-F5344CB8AC3E}">
        <p14:creationId xmlns:p14="http://schemas.microsoft.com/office/powerpoint/2010/main" val="4172355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9</a:t>
            </a:fld>
            <a:endParaRPr lang="es-ES"/>
          </a:p>
        </p:txBody>
      </p:sp>
    </p:spTree>
    <p:extLst>
      <p:ext uri="{BB962C8B-B14F-4D97-AF65-F5344CB8AC3E}">
        <p14:creationId xmlns:p14="http://schemas.microsoft.com/office/powerpoint/2010/main" val="3439096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10</a:t>
            </a:fld>
            <a:endParaRPr lang="es-ES"/>
          </a:p>
        </p:txBody>
      </p:sp>
    </p:spTree>
    <p:extLst>
      <p:ext uri="{BB962C8B-B14F-4D97-AF65-F5344CB8AC3E}">
        <p14:creationId xmlns:p14="http://schemas.microsoft.com/office/powerpoint/2010/main" val="655437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34F87248-DE37-4E98-B331-0C62CD15A3FB}" type="slidenum">
              <a:rPr lang="es-ES" smtClean="0"/>
              <a:pPr/>
              <a:t>11</a:t>
            </a:fld>
            <a:endParaRPr lang="es-ES"/>
          </a:p>
        </p:txBody>
      </p:sp>
    </p:spTree>
    <p:extLst>
      <p:ext uri="{BB962C8B-B14F-4D97-AF65-F5344CB8AC3E}">
        <p14:creationId xmlns:p14="http://schemas.microsoft.com/office/powerpoint/2010/main" val="1452942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12</a:t>
            </a:fld>
            <a:endParaRPr lang="es-ES"/>
          </a:p>
        </p:txBody>
      </p:sp>
    </p:spTree>
    <p:extLst>
      <p:ext uri="{BB962C8B-B14F-4D97-AF65-F5344CB8AC3E}">
        <p14:creationId xmlns:p14="http://schemas.microsoft.com/office/powerpoint/2010/main" val="1176607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5E6CFBC6-7CFB-4BC9-A9A8-4239762C0B8F}" type="slidenum">
              <a:rPr lang="es-ES" smtClean="0"/>
              <a:pPr/>
              <a:t>13</a:t>
            </a:fld>
            <a:endParaRPr lang="es-ES"/>
          </a:p>
        </p:txBody>
      </p:sp>
    </p:spTree>
    <p:extLst>
      <p:ext uri="{BB962C8B-B14F-4D97-AF65-F5344CB8AC3E}">
        <p14:creationId xmlns:p14="http://schemas.microsoft.com/office/powerpoint/2010/main" val="4115180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29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947DBC7-4AB7-CC47-993F-A7B460DBE977}"/>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3042446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53FBABC-38CC-E044-95AF-746817E4CADE}"/>
              </a:ext>
            </a:extLst>
          </p:cNvPr>
          <p:cNvSpPr>
            <a:spLocks noGrp="1"/>
          </p:cNvSpPr>
          <p:nvPr>
            <p:ph type="pic" sz="quarter" idx="10"/>
          </p:nvPr>
        </p:nvSpPr>
        <p:spPr>
          <a:xfrm>
            <a:off x="1030562" y="0"/>
            <a:ext cx="4635500" cy="5422900"/>
          </a:xfrm>
          <a:custGeom>
            <a:avLst/>
            <a:gdLst>
              <a:gd name="connsiteX0" fmla="*/ 0 w 4635500"/>
              <a:gd name="connsiteY0" fmla="*/ 0 h 5422900"/>
              <a:gd name="connsiteX1" fmla="*/ 4635500 w 4635500"/>
              <a:gd name="connsiteY1" fmla="*/ 0 h 5422900"/>
              <a:gd name="connsiteX2" fmla="*/ 4635500 w 4635500"/>
              <a:gd name="connsiteY2" fmla="*/ 5422900 h 5422900"/>
              <a:gd name="connsiteX3" fmla="*/ 0 w 4635500"/>
              <a:gd name="connsiteY3" fmla="*/ 5422900 h 5422900"/>
            </a:gdLst>
            <a:ahLst/>
            <a:cxnLst>
              <a:cxn ang="0">
                <a:pos x="connsiteX0" y="connsiteY0"/>
              </a:cxn>
              <a:cxn ang="0">
                <a:pos x="connsiteX1" y="connsiteY1"/>
              </a:cxn>
              <a:cxn ang="0">
                <a:pos x="connsiteX2" y="connsiteY2"/>
              </a:cxn>
              <a:cxn ang="0">
                <a:pos x="connsiteX3" y="connsiteY3"/>
              </a:cxn>
            </a:cxnLst>
            <a:rect l="l" t="t" r="r" b="b"/>
            <a:pathLst>
              <a:path w="4635500" h="5422900">
                <a:moveTo>
                  <a:pt x="0" y="0"/>
                </a:moveTo>
                <a:lnTo>
                  <a:pt x="4635500" y="0"/>
                </a:lnTo>
                <a:lnTo>
                  <a:pt x="4635500" y="5422900"/>
                </a:lnTo>
                <a:lnTo>
                  <a:pt x="0" y="5422900"/>
                </a:lnTo>
                <a:close/>
              </a:path>
            </a:pathLst>
          </a:custGeom>
          <a:pattFill prst="pct5">
            <a:fgClr>
              <a:srgbClr val="FF0000"/>
            </a:fgClr>
            <a:bgClr>
              <a:schemeClr val="bg1"/>
            </a:bgClr>
          </a:pattFill>
        </p:spPr>
        <p:txBody>
          <a:bodyPr wrap="square">
            <a:noAutofit/>
          </a:bodyPr>
          <a:lstStyle>
            <a:lvl1pPr>
              <a:defRPr sz="12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690168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527050" y="631946"/>
            <a:ext cx="11041227" cy="432048"/>
          </a:xfrm>
        </p:spPr>
        <p:txBody>
          <a:bodyPr>
            <a:normAutofit/>
          </a:bodyPr>
          <a:lstStyle>
            <a:lvl1pPr algn="l">
              <a:defRPr sz="2000" b="1" baseline="0">
                <a:solidFill>
                  <a:schemeClr val="accent6">
                    <a:lumMod val="75000"/>
                  </a:schemeClr>
                </a:solidFill>
                <a:latin typeface="Arial" pitchFamily="34" charset="0"/>
                <a:cs typeface="Arial" pitchFamily="34" charset="0"/>
              </a:defRPr>
            </a:lvl1pPr>
          </a:lstStyle>
          <a:p>
            <a:r>
              <a:rPr lang="es-ES" dirty="0"/>
              <a:t>Haga clic para modificar el estilo de título del patrón</a:t>
            </a:r>
          </a:p>
        </p:txBody>
      </p:sp>
      <p:sp>
        <p:nvSpPr>
          <p:cNvPr id="4" name="3 Marcador de contenido"/>
          <p:cNvSpPr>
            <a:spLocks noGrp="1"/>
          </p:cNvSpPr>
          <p:nvPr>
            <p:ph sz="half" idx="2" hasCustomPrompt="1"/>
          </p:nvPr>
        </p:nvSpPr>
        <p:spPr>
          <a:xfrm>
            <a:off x="865414" y="1306286"/>
            <a:ext cx="10352315" cy="4642994"/>
          </a:xfrm>
        </p:spPr>
        <p:txBody>
          <a:bodyPr>
            <a:normAutofit/>
          </a:bodyPr>
          <a:lstStyle>
            <a:lvl1pPr marL="685800" marR="0" indent="-228600" algn="l" defTabSz="914400" rtl="0" eaLnBrk="1" fontAlgn="auto" latinLnBrk="0" hangingPunct="1">
              <a:lnSpc>
                <a:spcPct val="100000"/>
              </a:lnSpc>
              <a:spcBef>
                <a:spcPct val="20000"/>
              </a:spcBef>
              <a:spcAft>
                <a:spcPts val="0"/>
              </a:spcAft>
              <a:buClrTx/>
              <a:buSzTx/>
              <a:buFont typeface="Arial" pitchFamily="34" charset="0"/>
              <a:buNone/>
              <a:tabLst/>
              <a:defRPr lang="es-ES" sz="1500" b="0" i="0" u="none" strike="noStrike" baseline="0" smtClean="0">
                <a:solidFill>
                  <a:schemeClr val="bg2"/>
                </a:solidFill>
                <a:latin typeface="Arial" pitchFamily="34" charset="0"/>
                <a:cs typeface="Arial" pitchFamily="34" charset="0"/>
              </a:defRPr>
            </a:lvl1pPr>
            <a:lvl2pPr>
              <a:defRPr lang="es-ES" sz="2000" kern="1200" dirty="0">
                <a:solidFill>
                  <a:schemeClr val="tx1"/>
                </a:solidFill>
                <a:latin typeface="+mn-lt"/>
                <a:ea typeface="+mn-ea"/>
                <a:cs typeface="+mn-cs"/>
              </a:defRPr>
            </a:lvl2pPr>
            <a:lvl3pPr>
              <a:defRPr sz="1800"/>
            </a:lvl3pPr>
            <a:lvl4pPr>
              <a:defRPr sz="1600"/>
            </a:lvl4pPr>
            <a:lvl5pPr>
              <a:defRPr sz="1600"/>
            </a:lvl5pPr>
            <a:lvl6pPr>
              <a:defRPr sz="1600"/>
            </a:lvl6pPr>
            <a:lvl7pPr>
              <a:defRPr sz="1600"/>
            </a:lvl7pPr>
            <a:lvl8pPr>
              <a:defRPr sz="1600"/>
            </a:lvl8pPr>
            <a:lvl9pPr>
              <a:defRPr sz="1600"/>
            </a:lvl9pPr>
          </a:lstStyle>
          <a:p>
            <a:pPr marL="685800" lvl="1" indent="-228600" algn="l" defTabSz="914400" rtl="0" eaLnBrk="1" latinLnBrk="0" hangingPunct="1">
              <a:lnSpc>
                <a:spcPct val="90000"/>
              </a:lnSpc>
              <a:spcBef>
                <a:spcPts val="500"/>
              </a:spcBef>
              <a:buFont typeface="Arial" panose="020B0604020202020204" pitchFamily="34" charset="0"/>
              <a:buChar char="•"/>
            </a:pPr>
            <a:r>
              <a:rPr lang="es-ES" dirty="0"/>
              <a:t>Primer nivel</a:t>
            </a:r>
          </a:p>
          <a:p>
            <a:pPr lvl="2"/>
            <a:r>
              <a:rPr lang="es-ES" dirty="0"/>
              <a:t>Segundo nivel</a:t>
            </a:r>
          </a:p>
        </p:txBody>
      </p:sp>
      <p:sp>
        <p:nvSpPr>
          <p:cNvPr id="5" name="7 Marcador de pie de página">
            <a:extLst>
              <a:ext uri="{FF2B5EF4-FFF2-40B4-BE49-F238E27FC236}">
                <a16:creationId xmlns:a16="http://schemas.microsoft.com/office/drawing/2014/main" id="{5EC74DF6-ACFC-4B4A-A168-126285F33A48}"/>
              </a:ext>
            </a:extLst>
          </p:cNvPr>
          <p:cNvSpPr>
            <a:spLocks noGrp="1"/>
          </p:cNvSpPr>
          <p:nvPr>
            <p:ph type="ftr" sz="quarter" idx="10"/>
          </p:nvPr>
        </p:nvSpPr>
        <p:spPr>
          <a:xfrm>
            <a:off x="527050" y="6457157"/>
            <a:ext cx="3860800" cy="365125"/>
          </a:xfrm>
        </p:spPr>
        <p:txBody>
          <a:bodyPr/>
          <a:lstStyle>
            <a:lvl1pPr algn="l">
              <a:defRPr baseline="0">
                <a:solidFill>
                  <a:schemeClr val="tx1"/>
                </a:solidFill>
              </a:defRPr>
            </a:lvl1pPr>
          </a:lstStyle>
          <a:p>
            <a:pPr>
              <a:defRPr/>
            </a:pPr>
            <a:r>
              <a:rPr lang="es-ES" dirty="0"/>
              <a:t>Formador: Ana Isabel Vegas</a:t>
            </a:r>
          </a:p>
        </p:txBody>
      </p:sp>
      <p:sp>
        <p:nvSpPr>
          <p:cNvPr id="6" name="8 Marcador de número de diapositiva">
            <a:extLst>
              <a:ext uri="{FF2B5EF4-FFF2-40B4-BE49-F238E27FC236}">
                <a16:creationId xmlns:a16="http://schemas.microsoft.com/office/drawing/2014/main" id="{91607248-0288-CC49-81ED-E5BD00AB051C}"/>
              </a:ext>
            </a:extLst>
          </p:cNvPr>
          <p:cNvSpPr>
            <a:spLocks noGrp="1"/>
          </p:cNvSpPr>
          <p:nvPr>
            <p:ph type="sldNum" sz="quarter" idx="11"/>
          </p:nvPr>
        </p:nvSpPr>
        <p:spPr>
          <a:xfrm>
            <a:off x="11661775" y="6462713"/>
            <a:ext cx="482600" cy="369888"/>
          </a:xfrm>
        </p:spPr>
        <p:txBody>
          <a:bodyPr/>
          <a:lstStyle>
            <a:lvl1pPr>
              <a:defRPr baseline="0">
                <a:solidFill>
                  <a:schemeClr val="tx1"/>
                </a:solidFill>
              </a:defRPr>
            </a:lvl1pPr>
          </a:lstStyle>
          <a:p>
            <a:pPr>
              <a:defRPr/>
            </a:pPr>
            <a:endParaRPr lang="es-ES" dirty="0"/>
          </a:p>
        </p:txBody>
      </p:sp>
    </p:spTree>
    <p:extLst>
      <p:ext uri="{BB962C8B-B14F-4D97-AF65-F5344CB8AC3E}">
        <p14:creationId xmlns:p14="http://schemas.microsoft.com/office/powerpoint/2010/main" val="42140506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278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79"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www.arquitecturajava.com/java-nashorn-javascript/" TargetMode="External"/><Relationship Id="rId2" Type="http://schemas.openxmlformats.org/officeDocument/2006/relationships/hyperlink" Target="https://www.genbeta.com/desarrollo/nashorn-combina-el-poder-de-java-y-javascript-en-la-jdk-8" TargetMode="External"/><Relationship Id="rId1" Type="http://schemas.openxmlformats.org/officeDocument/2006/relationships/slideLayout" Target="../slideLayouts/slideLayout4.xml"/><Relationship Id="rId4" Type="http://schemas.openxmlformats.org/officeDocument/2006/relationships/hyperlink" Target="https://www.adictosaltrabajo.com/2015/09/21/introduccion-a-nashorn-el-motor-de-javascript-de-java-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hyperlink" Target="https://www.campusmvp.es/recursos/post/java-22-todas-las-novedades.aspx" TargetMode="External"/><Relationship Id="rId2" Type="http://schemas.openxmlformats.org/officeDocument/2006/relationships/hyperlink" Target="https://rootstack.com/es/blog/java-17" TargetMode="Externa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posición de imagen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19" name="Rectangle 11">
            <a:extLst>
              <a:ext uri="{FF2B5EF4-FFF2-40B4-BE49-F238E27FC236}">
                <a16:creationId xmlns:a16="http://schemas.microsoft.com/office/drawing/2014/main" id="{EDA1DE54-B81A-B24A-8D63-8A3AFE7BC04C}"/>
              </a:ext>
            </a:extLst>
          </p:cNvPr>
          <p:cNvSpPr/>
          <p:nvPr/>
        </p:nvSpPr>
        <p:spPr>
          <a:xfrm>
            <a:off x="0" y="-1"/>
            <a:ext cx="12191999" cy="6858001"/>
          </a:xfrm>
          <a:prstGeom prst="rect">
            <a:avLst/>
          </a:prstGeom>
          <a:gradFill flip="none" rotWithShape="1">
            <a:gsLst>
              <a:gs pos="20000">
                <a:srgbClr val="071C31"/>
              </a:gs>
              <a:gs pos="100000">
                <a:srgbClr val="071C31">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
            <a:extLst>
              <a:ext uri="{FF2B5EF4-FFF2-40B4-BE49-F238E27FC236}">
                <a16:creationId xmlns:a16="http://schemas.microsoft.com/office/drawing/2014/main" id="{C948F36E-6068-6642-A7AE-DEB31E60CC16}"/>
              </a:ext>
            </a:extLst>
          </p:cNvPr>
          <p:cNvSpPr/>
          <p:nvPr/>
        </p:nvSpPr>
        <p:spPr>
          <a:xfrm>
            <a:off x="-1773" y="10886"/>
            <a:ext cx="12193773" cy="6858000"/>
          </a:xfrm>
          <a:prstGeom prst="rect">
            <a:avLst/>
          </a:prstGeom>
          <a:solidFill>
            <a:srgbClr val="071C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8C0DE9A-C0A0-FF4B-A01D-3C049216B42C}"/>
              </a:ext>
            </a:extLst>
          </p:cNvPr>
          <p:cNvSpPr txBox="1"/>
          <p:nvPr/>
        </p:nvSpPr>
        <p:spPr>
          <a:xfrm>
            <a:off x="4548252" y="2500075"/>
            <a:ext cx="3400290" cy="769441"/>
          </a:xfrm>
          <a:prstGeom prst="rect">
            <a:avLst/>
          </a:prstGeom>
          <a:noFill/>
        </p:spPr>
        <p:txBody>
          <a:bodyPr wrap="none" lIns="91440" tIns="45720" rIns="91440" bIns="45720" rtlCol="0" anchor="t">
            <a:spAutoFit/>
          </a:bodyPr>
          <a:lstStyle/>
          <a:p>
            <a:pPr algn="ctr"/>
            <a:r>
              <a:rPr lang="en-US" sz="4400" b="1" dirty="0" err="1">
                <a:solidFill>
                  <a:srgbClr val="A2BD3D"/>
                </a:solidFill>
                <a:latin typeface="Montserrat ExtraBold"/>
              </a:rPr>
              <a:t>Formación</a:t>
            </a:r>
          </a:p>
        </p:txBody>
      </p:sp>
      <p:sp>
        <p:nvSpPr>
          <p:cNvPr id="5" name="TextBox 4">
            <a:extLst>
              <a:ext uri="{FF2B5EF4-FFF2-40B4-BE49-F238E27FC236}">
                <a16:creationId xmlns:a16="http://schemas.microsoft.com/office/drawing/2014/main" id="{D8CEA738-80C9-9749-AD31-46008D0D85C2}"/>
              </a:ext>
            </a:extLst>
          </p:cNvPr>
          <p:cNvSpPr txBox="1"/>
          <p:nvPr/>
        </p:nvSpPr>
        <p:spPr>
          <a:xfrm>
            <a:off x="802043" y="3790248"/>
            <a:ext cx="10892726" cy="1077218"/>
          </a:xfrm>
          <a:prstGeom prst="rect">
            <a:avLst/>
          </a:prstGeom>
          <a:noFill/>
        </p:spPr>
        <p:txBody>
          <a:bodyPr wrap="none" lIns="91440" tIns="45720" rIns="91440" bIns="45720" rtlCol="0" anchor="t">
            <a:spAutoFit/>
          </a:bodyPr>
          <a:lstStyle/>
          <a:p>
            <a:pPr algn="ctr"/>
            <a:r>
              <a:rPr lang="es-ES" sz="3200" spc="300" dirty="0">
                <a:solidFill>
                  <a:schemeClr val="bg1"/>
                </a:solidFill>
                <a:latin typeface="Montserrat SemiBold"/>
              </a:rPr>
              <a:t>Curso JAVA: Novedades y Buenas Prácticas</a:t>
            </a:r>
          </a:p>
          <a:p>
            <a:pPr algn="ctr"/>
            <a:r>
              <a:rPr lang="es-ES" sz="3200" spc="300" dirty="0">
                <a:solidFill>
                  <a:schemeClr val="bg1"/>
                </a:solidFill>
                <a:latin typeface="Montserrat SemiBold"/>
              </a:rPr>
              <a:t>versiones LTS</a:t>
            </a:r>
            <a:endParaRPr lang="es-ES" sz="3200" spc="300" dirty="0">
              <a:solidFill>
                <a:schemeClr val="bg1"/>
              </a:solidFill>
              <a:latin typeface="Montserrat SemiBold" panose="00000700000000000000" pitchFamily="50" charset="0"/>
            </a:endParaRPr>
          </a:p>
        </p:txBody>
      </p:sp>
      <p:cxnSp>
        <p:nvCxnSpPr>
          <p:cNvPr id="13" name="Straight Connector 12">
            <a:extLst>
              <a:ext uri="{FF2B5EF4-FFF2-40B4-BE49-F238E27FC236}">
                <a16:creationId xmlns:a16="http://schemas.microsoft.com/office/drawing/2014/main" id="{662B4945-1807-BE47-B5DD-5F34CBAE3C50}"/>
              </a:ext>
            </a:extLst>
          </p:cNvPr>
          <p:cNvCxnSpPr>
            <a:cxnSpLocks/>
          </p:cNvCxnSpPr>
          <p:nvPr/>
        </p:nvCxnSpPr>
        <p:spPr>
          <a:xfrm>
            <a:off x="743096" y="1109401"/>
            <a:ext cx="0" cy="4391695"/>
          </a:xfrm>
          <a:prstGeom prst="line">
            <a:avLst/>
          </a:prstGeom>
          <a:ln w="28575">
            <a:solidFill>
              <a:srgbClr val="A2BD3D"/>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71C33A8-5CD5-7046-B7F1-52C1EF2FB2D7}"/>
              </a:ext>
            </a:extLst>
          </p:cNvPr>
          <p:cNvSpPr txBox="1"/>
          <p:nvPr/>
        </p:nvSpPr>
        <p:spPr>
          <a:xfrm>
            <a:off x="527653" y="5719845"/>
            <a:ext cx="430887" cy="598882"/>
          </a:xfrm>
          <a:prstGeom prst="rect">
            <a:avLst/>
          </a:prstGeom>
          <a:noFill/>
        </p:spPr>
        <p:txBody>
          <a:bodyPr vert="vert270" wrap="none" rtlCol="0">
            <a:spAutoFit/>
          </a:bodyPr>
          <a:lstStyle/>
          <a:p>
            <a:r>
              <a:rPr lang="en-US" sz="1600" dirty="0">
                <a:solidFill>
                  <a:srgbClr val="A2BD3D"/>
                </a:solidFill>
                <a:latin typeface="Montserrat" panose="00000500000000000000" pitchFamily="50" charset="0"/>
              </a:rPr>
              <a:t>2024</a:t>
            </a:r>
          </a:p>
        </p:txBody>
      </p:sp>
      <p:sp>
        <p:nvSpPr>
          <p:cNvPr id="18" name="TextBox 17">
            <a:extLst>
              <a:ext uri="{FF2B5EF4-FFF2-40B4-BE49-F238E27FC236}">
                <a16:creationId xmlns:a16="http://schemas.microsoft.com/office/drawing/2014/main" id="{6E3D4E59-2248-FC42-B8CE-E04EECCE9BC2}"/>
              </a:ext>
            </a:extLst>
          </p:cNvPr>
          <p:cNvSpPr txBox="1"/>
          <p:nvPr/>
        </p:nvSpPr>
        <p:spPr>
          <a:xfrm>
            <a:off x="576293" y="539274"/>
            <a:ext cx="2872033" cy="338554"/>
          </a:xfrm>
          <a:prstGeom prst="rect">
            <a:avLst/>
          </a:prstGeom>
          <a:noFill/>
        </p:spPr>
        <p:txBody>
          <a:bodyPr wrap="square" rtlCol="0">
            <a:spAutoFit/>
          </a:bodyPr>
          <a:lstStyle/>
          <a:p>
            <a:pPr algn="ctr"/>
            <a:r>
              <a:rPr lang="en-ID" sz="1600" b="1" dirty="0" err="1">
                <a:solidFill>
                  <a:srgbClr val="A2BD3D"/>
                </a:solidFill>
                <a:latin typeface="Montserrat" panose="00000500000000000000" pitchFamily="50" charset="0"/>
              </a:rPr>
              <a:t>Icono</a:t>
            </a:r>
            <a:r>
              <a:rPr lang="en-ID" sz="1600" dirty="0">
                <a:solidFill>
                  <a:srgbClr val="A2BD3D"/>
                </a:solidFill>
                <a:latin typeface="Montserrat" panose="00000500000000000000" pitchFamily="50" charset="0"/>
              </a:rPr>
              <a:t> </a:t>
            </a:r>
            <a:r>
              <a:rPr lang="en-ID" sz="1600" i="1" dirty="0">
                <a:solidFill>
                  <a:srgbClr val="A2BD3D"/>
                </a:solidFill>
                <a:latin typeface="Montserrat" panose="00000500000000000000" pitchFamily="50" charset="0"/>
              </a:rPr>
              <a:t>Training Consulting</a:t>
            </a:r>
            <a:endParaRPr lang="en-ID" sz="4800" i="1" dirty="0">
              <a:solidFill>
                <a:srgbClr val="A2BD3D"/>
              </a:solidFill>
              <a:effectLst/>
              <a:latin typeface="Montserrat" panose="00000500000000000000" pitchFamily="50" charset="0"/>
            </a:endParaRPr>
          </a:p>
        </p:txBody>
      </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178" y="598198"/>
            <a:ext cx="2921870" cy="1735840"/>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79" y="5556062"/>
            <a:ext cx="12193773" cy="1301938"/>
          </a:xfrm>
          <a:prstGeom prst="rect">
            <a:avLst/>
          </a:prstGeom>
        </p:spPr>
      </p:pic>
      <p:sp>
        <p:nvSpPr>
          <p:cNvPr id="7" name="Rectángulo 6">
            <a:extLst>
              <a:ext uri="{FF2B5EF4-FFF2-40B4-BE49-F238E27FC236}">
                <a16:creationId xmlns:a16="http://schemas.microsoft.com/office/drawing/2014/main" id="{EA2BBAA6-A71E-B428-AF03-5ED99FDBC2C2}"/>
              </a:ext>
            </a:extLst>
          </p:cNvPr>
          <p:cNvSpPr/>
          <p:nvPr/>
        </p:nvSpPr>
        <p:spPr>
          <a:xfrm>
            <a:off x="-16072" y="6649159"/>
            <a:ext cx="12208072" cy="208842"/>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340FCF"/>
              </a:solidFill>
            </a:endParaRPr>
          </a:p>
        </p:txBody>
      </p:sp>
      <p:pic>
        <p:nvPicPr>
          <p:cNvPr id="3" name="Imagen 2" descr="http://www.ebs.es/wp-content/uploads/viewnext-logo-trophy.png">
            <a:extLst>
              <a:ext uri="{FF2B5EF4-FFF2-40B4-BE49-F238E27FC236}">
                <a16:creationId xmlns:a16="http://schemas.microsoft.com/office/drawing/2014/main" id="{E1CC8CFE-E9B7-ED3E-D7E6-7717EC503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9396" y="5420080"/>
            <a:ext cx="1836737"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2061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a:t>Sintaxis Local-Variable para Lambdas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250346"/>
            <a:ext cx="10352315" cy="4642994"/>
          </a:xfrm>
        </p:spPr>
        <p:txBody>
          <a:bodyPr numCol="1">
            <a:noAutofit/>
          </a:bodyPr>
          <a:lstStyle/>
          <a:p>
            <a:pPr marL="531813" lvl="3" indent="-531813">
              <a:lnSpc>
                <a:spcPct val="150000"/>
              </a:lnSpc>
              <a:buSzPct val="100000"/>
            </a:pPr>
            <a:r>
              <a:rPr lang="es-ES" b="1" dirty="0" err="1"/>
              <a:t>Comparator</a:t>
            </a:r>
            <a:r>
              <a:rPr lang="es-ES" b="1" dirty="0"/>
              <a:t> con Lambdas</a:t>
            </a:r>
          </a:p>
          <a:p>
            <a:pPr marL="531813" lvl="3" indent="-531813">
              <a:lnSpc>
                <a:spcPct val="150000"/>
              </a:lnSpc>
              <a:spcAft>
                <a:spcPts val="1200"/>
              </a:spcAft>
              <a:buSzPct val="100000"/>
              <a:defRPr/>
            </a:pPr>
            <a:r>
              <a:rPr lang="es-ES" dirty="0"/>
              <a:t>Interfaz utilizada para la ordenación de colecciones y </a:t>
            </a:r>
            <a:r>
              <a:rPr lang="es-ES" dirty="0" err="1"/>
              <a:t>arrays</a:t>
            </a:r>
            <a:endParaRPr lang="es-ES" dirty="0"/>
          </a:p>
          <a:p>
            <a:pPr marL="531813" lvl="3" indent="-531813">
              <a:lnSpc>
                <a:spcPct val="150000"/>
              </a:lnSpc>
              <a:spcAft>
                <a:spcPts val="1200"/>
              </a:spcAft>
              <a:buSzPct val="100000"/>
              <a:defRPr/>
            </a:pPr>
            <a:r>
              <a:rPr lang="es-ES" dirty="0"/>
              <a:t>Al ser funcional, se puede implementar con lambdas:</a:t>
            </a:r>
          </a:p>
          <a:p>
            <a:pPr marL="531813" indent="-531813">
              <a:lnSpc>
                <a:spcPct val="150000"/>
              </a:lnSpc>
              <a:buSzPct val="225000"/>
              <a:buBlip>
                <a:blip r:embed="rId3"/>
              </a:buBlip>
            </a:pPr>
            <a:endParaRPr lang="es-ES" sz="1200" dirty="0">
              <a:solidFill>
                <a:srgbClr val="00519F"/>
              </a:solidFill>
            </a:endParaRPr>
          </a:p>
          <a:p>
            <a:pPr marL="914400" lvl="2" indent="0">
              <a:buNone/>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F7224FBE-90B8-FC4D-B772-2A441448D541}"/>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9E0573E2-56A0-9241-8317-0D14FD3E74D0}"/>
              </a:ext>
            </a:extLst>
          </p:cNvPr>
          <p:cNvSpPr>
            <a:spLocks noGrp="1"/>
          </p:cNvSpPr>
          <p:nvPr>
            <p:ph type="sldNum" sz="quarter" idx="11"/>
          </p:nvPr>
        </p:nvSpPr>
        <p:spPr/>
        <p:txBody>
          <a:bodyPr/>
          <a:lstStyle/>
          <a:p>
            <a:fld id="{0D6589CA-84B8-4374-A56F-EE47C518290A}" type="slidenum">
              <a:rPr lang="es-ES" smtClean="0"/>
              <a:pPr/>
              <a:t>10</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14" name="21 CuadroTexto">
            <a:extLst>
              <a:ext uri="{FF2B5EF4-FFF2-40B4-BE49-F238E27FC236}">
                <a16:creationId xmlns:a16="http://schemas.microsoft.com/office/drawing/2014/main" id="{94D66ABF-B6BA-A848-A463-4B00AE2EE55B}"/>
              </a:ext>
            </a:extLst>
          </p:cNvPr>
          <p:cNvSpPr txBox="1"/>
          <p:nvPr/>
        </p:nvSpPr>
        <p:spPr>
          <a:xfrm>
            <a:off x="2577193" y="3082753"/>
            <a:ext cx="7215238" cy="2246769"/>
          </a:xfrm>
          <a:prstGeom prst="rect">
            <a:avLst/>
          </a:prstGeom>
          <a:solidFill>
            <a:schemeClr val="accent1">
              <a:lumMod val="20000"/>
              <a:lumOff val="80000"/>
            </a:schemeClr>
          </a:solidFill>
        </p:spPr>
        <p:txBody>
          <a:bodyPr wrap="square" rtlCol="0">
            <a:spAutoFit/>
          </a:bodyPr>
          <a:lstStyle/>
          <a:p>
            <a:r>
              <a:rPr lang="es-ES" sz="1400" dirty="0" err="1"/>
              <a:t>List</a:t>
            </a:r>
            <a:r>
              <a:rPr lang="es-ES" sz="1400" dirty="0"/>
              <a:t>&lt;</a:t>
            </a:r>
            <a:r>
              <a:rPr lang="es-ES" sz="1400" dirty="0" err="1"/>
              <a:t>String</a:t>
            </a:r>
            <a:r>
              <a:rPr lang="es-ES" sz="1400" dirty="0"/>
              <a:t>&gt; textos=new </a:t>
            </a:r>
            <a:r>
              <a:rPr lang="es-ES" sz="1400" dirty="0" err="1"/>
              <a:t>ArrayList</a:t>
            </a:r>
            <a:r>
              <a:rPr lang="es-ES" sz="1400" dirty="0"/>
              <a:t>&lt;&gt;();</a:t>
            </a:r>
          </a:p>
          <a:p>
            <a:r>
              <a:rPr lang="es-ES" sz="1400" dirty="0"/>
              <a:t>textos.add("mi texto"); textos.add("</a:t>
            </a:r>
            <a:r>
              <a:rPr lang="es-ES" sz="1400" dirty="0" err="1"/>
              <a:t>hello</a:t>
            </a:r>
            <a:r>
              <a:rPr lang="es-ES" sz="1400" dirty="0"/>
              <a:t>");textos.add("es el más largo");</a:t>
            </a:r>
          </a:p>
          <a:p>
            <a:r>
              <a:rPr lang="es-ES" sz="1400" dirty="0"/>
              <a:t>//ordenación de la lista de textos por longitud</a:t>
            </a:r>
          </a:p>
          <a:p>
            <a:r>
              <a:rPr lang="es-ES" sz="1400" dirty="0" err="1"/>
              <a:t>textos.sort</a:t>
            </a:r>
            <a:r>
              <a:rPr lang="es-ES" sz="1400" dirty="0"/>
              <a:t>((</a:t>
            </a:r>
            <a:r>
              <a:rPr lang="es-ES" sz="1400" dirty="0" err="1"/>
              <a:t>a,b</a:t>
            </a:r>
            <a:r>
              <a:rPr lang="es-ES" sz="1400" dirty="0"/>
              <a:t>)-&gt;</a:t>
            </a:r>
            <a:r>
              <a:rPr lang="es-ES" sz="1400" dirty="0" err="1"/>
              <a:t>a.length</a:t>
            </a:r>
            <a:r>
              <a:rPr lang="es-ES" sz="1400" dirty="0"/>
              <a:t>()-</a:t>
            </a:r>
            <a:r>
              <a:rPr lang="es-ES" sz="1400" dirty="0" err="1"/>
              <a:t>b.length</a:t>
            </a:r>
            <a:r>
              <a:rPr lang="es-ES" sz="1400" dirty="0"/>
              <a:t>());</a:t>
            </a:r>
          </a:p>
          <a:p>
            <a:r>
              <a:rPr lang="es-ES" sz="1400" dirty="0"/>
              <a:t>//recorrido y presentación de datos</a:t>
            </a:r>
          </a:p>
          <a:p>
            <a:r>
              <a:rPr lang="es-ES" sz="1400" dirty="0" err="1"/>
              <a:t>for</a:t>
            </a:r>
            <a:r>
              <a:rPr lang="es-ES" sz="1400" dirty="0"/>
              <a:t>(</a:t>
            </a:r>
            <a:r>
              <a:rPr lang="es-ES" sz="1400" dirty="0" err="1"/>
              <a:t>String</a:t>
            </a:r>
            <a:r>
              <a:rPr lang="es-ES" sz="1400" dirty="0"/>
              <a:t> s:textos){</a:t>
            </a:r>
          </a:p>
          <a:p>
            <a:r>
              <a:rPr lang="es-ES" sz="1400" dirty="0"/>
              <a:t>    </a:t>
            </a:r>
            <a:r>
              <a:rPr lang="es-ES" sz="1400" dirty="0" err="1"/>
              <a:t>System.out.println</a:t>
            </a:r>
            <a:r>
              <a:rPr lang="es-ES" sz="1400" dirty="0"/>
              <a:t>(s));</a:t>
            </a:r>
          </a:p>
          <a:p>
            <a:r>
              <a:rPr lang="es-ES" sz="1400" dirty="0"/>
              <a:t>}			  //</a:t>
            </a:r>
            <a:r>
              <a:rPr lang="es-ES" sz="1400" dirty="0" err="1"/>
              <a:t>hello</a:t>
            </a:r>
            <a:endParaRPr lang="es-ES" sz="1400" dirty="0"/>
          </a:p>
          <a:p>
            <a:r>
              <a:rPr lang="es-ES" sz="1400" dirty="0"/>
              <a:t>			  //mi texto</a:t>
            </a:r>
          </a:p>
          <a:p>
            <a:r>
              <a:rPr lang="es-ES" sz="1400" dirty="0"/>
              <a:t>			  //es el más largo</a:t>
            </a:r>
          </a:p>
        </p:txBody>
      </p:sp>
    </p:spTree>
    <p:extLst>
      <p:ext uri="{BB962C8B-B14F-4D97-AF65-F5344CB8AC3E}">
        <p14:creationId xmlns:p14="http://schemas.microsoft.com/office/powerpoint/2010/main" val="2335351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Título"/>
          <p:cNvSpPr txBox="1">
            <a:spLocks/>
          </p:cNvSpPr>
          <p:nvPr/>
        </p:nvSpPr>
        <p:spPr>
          <a:xfrm>
            <a:off x="761963" y="1296111"/>
            <a:ext cx="10172571" cy="1800200"/>
          </a:xfrm>
          <a:prstGeom prst="rect">
            <a:avLst/>
          </a:prstGeom>
        </p:spPr>
        <p:txBody>
          <a:bodyPr/>
          <a:lstStyle/>
          <a:p>
            <a:pPr defTabSz="1219170">
              <a:lnSpc>
                <a:spcPct val="150000"/>
              </a:lnSpc>
              <a:spcBef>
                <a:spcPts val="800"/>
              </a:spcBef>
              <a:spcAft>
                <a:spcPts val="1600"/>
              </a:spcAft>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marL="531813" lvl="3" indent="-531813">
              <a:lnSpc>
                <a:spcPct val="150000"/>
              </a:lnSpc>
              <a:spcBef>
                <a:spcPts val="500"/>
              </a:spcBef>
              <a:spcAft>
                <a:spcPts val="1600"/>
              </a:spcAft>
              <a:buSzPct val="100000"/>
              <a:buFont typeface="Arial" panose="020B0604020202020204" pitchFamily="34" charset="0"/>
              <a:buChar char="•"/>
              <a:defRPr/>
            </a:pPr>
            <a:r>
              <a:rPr lang="es-ES" sz="1600" dirty="0" err="1"/>
              <a:t>void</a:t>
            </a:r>
            <a:r>
              <a:rPr lang="es-ES" sz="1600" dirty="0"/>
              <a:t> </a:t>
            </a:r>
            <a:r>
              <a:rPr lang="es-ES" sz="1600" dirty="0" err="1"/>
              <a:t>forEach</a:t>
            </a:r>
            <a:r>
              <a:rPr lang="es-ES" sz="1600" dirty="0"/>
              <a:t>(</a:t>
            </a:r>
            <a:r>
              <a:rPr lang="es-ES" sz="1600" dirty="0" err="1"/>
              <a:t>Consumer</a:t>
            </a:r>
            <a:r>
              <a:rPr lang="es-ES" sz="1600" dirty="0"/>
              <a:t>&lt;? </a:t>
            </a:r>
            <a:r>
              <a:rPr lang="es-ES" sz="1600" dirty="0" err="1"/>
              <a:t>super</a:t>
            </a:r>
            <a:r>
              <a:rPr lang="es-ES" sz="1600" dirty="0"/>
              <a:t> T&gt; </a:t>
            </a:r>
            <a:r>
              <a:rPr lang="es-ES" sz="1600" dirty="0" err="1"/>
              <a:t>action</a:t>
            </a:r>
            <a:r>
              <a:rPr lang="es-ES" sz="1600" dirty="0"/>
              <a:t>). Realiza una acción para cada elemento del </a:t>
            </a:r>
            <a:r>
              <a:rPr lang="es-ES" sz="1600" dirty="0" err="1"/>
              <a:t>stream</a:t>
            </a:r>
            <a:r>
              <a:rPr lang="es-ES" sz="1600" dirty="0"/>
              <a:t>.</a:t>
            </a:r>
          </a:p>
          <a:p>
            <a:pPr>
              <a:spcBef>
                <a:spcPts val="800"/>
              </a:spcBef>
              <a:spcAft>
                <a:spcPts val="1600"/>
              </a:spcAft>
              <a:buFont typeface="Wingdings" pitchFamily="2" charset="2"/>
              <a:buChar char="Ø"/>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defTabSz="1219170">
              <a:spcBef>
                <a:spcPts val="800"/>
              </a:spcBef>
              <a:spcAft>
                <a:spcPts val="1600"/>
              </a:spcAft>
              <a:buFont typeface="Wingdings" pitchFamily="2" charset="2"/>
              <a:buChar char="Ø"/>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defTabSz="1219170">
              <a:spcBef>
                <a:spcPts val="800"/>
              </a:spcBef>
              <a:spcAft>
                <a:spcPts val="1600"/>
              </a:spcAft>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defTabSz="1219170">
              <a:spcBef>
                <a:spcPts val="800"/>
              </a:spcBef>
              <a:spcAft>
                <a:spcPts val="1600"/>
              </a:spcAft>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defTabSz="1219170">
              <a:spcBef>
                <a:spcPts val="800"/>
              </a:spcBef>
              <a:spcAft>
                <a:spcPts val="1600"/>
              </a:spcAft>
              <a:buFont typeface="Wingdings" pitchFamily="2" charset="2"/>
              <a:buChar char="Ø"/>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defTabSz="1219170">
              <a:spcBef>
                <a:spcPts val="800"/>
              </a:spcBef>
              <a:spcAft>
                <a:spcPts val="1600"/>
              </a:spcAft>
              <a:buFont typeface="Wingdings" pitchFamily="2" charset="2"/>
              <a:buChar char="Ø"/>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defTabSz="1219170">
              <a:spcBef>
                <a:spcPts val="800"/>
              </a:spcBef>
              <a:spcAft>
                <a:spcPts val="1600"/>
              </a:spcAft>
              <a:buFont typeface="Wingdings" pitchFamily="2" charset="2"/>
              <a:buChar char="Ø"/>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defTabSz="1219170">
              <a:spcBef>
                <a:spcPts val="800"/>
              </a:spcBef>
              <a:spcAft>
                <a:spcPts val="1600"/>
              </a:spcAft>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defTabSz="1219170">
              <a:spcBef>
                <a:spcPts val="800"/>
              </a:spcBef>
              <a:spcAft>
                <a:spcPts val="1600"/>
              </a:spcAft>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defTabSz="1219170">
              <a:spcBef>
                <a:spcPts val="800"/>
              </a:spcBef>
              <a:spcAft>
                <a:spcPts val="1600"/>
              </a:spcAft>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defTabSz="1219170">
              <a:spcBef>
                <a:spcPts val="800"/>
              </a:spcBef>
              <a:spcAft>
                <a:spcPts val="1600"/>
              </a:spcAft>
              <a:buFont typeface="Wingdings" pitchFamily="2" charset="2"/>
              <a:buChar char="Ø"/>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a:p>
            <a:pPr defTabSz="1219170">
              <a:spcBef>
                <a:spcPts val="800"/>
              </a:spcBef>
              <a:spcAft>
                <a:spcPts val="1600"/>
              </a:spcAft>
              <a:defRPr/>
            </a:pPr>
            <a:endParaRPr lang="es-ES" sz="2667" b="1" dirty="0">
              <a:solidFill>
                <a:schemeClr val="accent1">
                  <a:lumMod val="75000"/>
                </a:schemeClr>
              </a:solidFill>
              <a:effectLst>
                <a:outerShdw blurRad="31750" dist="25400" dir="5400000" algn="tl" rotWithShape="0">
                  <a:srgbClr val="000000">
                    <a:alpha val="25000"/>
                  </a:srgbClr>
                </a:outerShdw>
              </a:effectLst>
              <a:latin typeface="+mj-lt"/>
              <a:ea typeface="+mj-ea"/>
              <a:cs typeface="+mj-cs"/>
            </a:endParaRPr>
          </a:p>
        </p:txBody>
      </p:sp>
      <p:sp>
        <p:nvSpPr>
          <p:cNvPr id="8" name="Título 7">
            <a:extLst>
              <a:ext uri="{FF2B5EF4-FFF2-40B4-BE49-F238E27FC236}">
                <a16:creationId xmlns:a16="http://schemas.microsoft.com/office/drawing/2014/main" id="{7F44E673-EEA4-764F-9A04-981313236E24}"/>
              </a:ext>
            </a:extLst>
          </p:cNvPr>
          <p:cNvSpPr>
            <a:spLocks noGrp="1"/>
          </p:cNvSpPr>
          <p:nvPr>
            <p:ph type="title"/>
          </p:nvPr>
        </p:nvSpPr>
        <p:spPr/>
        <p:txBody>
          <a:bodyPr/>
          <a:lstStyle/>
          <a:p>
            <a:r>
              <a:rPr lang="es-ES" dirty="0" err="1"/>
              <a:t>forEach</a:t>
            </a:r>
            <a:endParaRPr lang="es-ES" dirty="0"/>
          </a:p>
        </p:txBody>
      </p:sp>
      <p:sp>
        <p:nvSpPr>
          <p:cNvPr id="4" name="Marcador de pie de página 3">
            <a:extLst>
              <a:ext uri="{FF2B5EF4-FFF2-40B4-BE49-F238E27FC236}">
                <a16:creationId xmlns:a16="http://schemas.microsoft.com/office/drawing/2014/main" id="{B09445A6-2E53-C249-BD8C-3057423B6BB1}"/>
              </a:ext>
            </a:extLst>
          </p:cNvPr>
          <p:cNvSpPr>
            <a:spLocks noGrp="1"/>
          </p:cNvSpPr>
          <p:nvPr>
            <p:ph type="ftr" sz="quarter" idx="10"/>
          </p:nvPr>
        </p:nvSpPr>
        <p:spPr/>
        <p:txBody>
          <a:bodyPr/>
          <a:lstStyle/>
          <a:p>
            <a:r>
              <a:rPr lang="es-ES"/>
              <a:t>Formador: Ana Isabel Vegas</a:t>
            </a:r>
          </a:p>
        </p:txBody>
      </p:sp>
      <p:sp>
        <p:nvSpPr>
          <p:cNvPr id="6" name="Marcador de número de diapositiva 5">
            <a:extLst>
              <a:ext uri="{FF2B5EF4-FFF2-40B4-BE49-F238E27FC236}">
                <a16:creationId xmlns:a16="http://schemas.microsoft.com/office/drawing/2014/main" id="{2A3C8CB7-6812-6642-848E-FD82A07C9FD7}"/>
              </a:ext>
            </a:extLst>
          </p:cNvPr>
          <p:cNvSpPr>
            <a:spLocks noGrp="1"/>
          </p:cNvSpPr>
          <p:nvPr>
            <p:ph type="sldNum" sz="quarter" idx="11"/>
          </p:nvPr>
        </p:nvSpPr>
        <p:spPr/>
        <p:txBody>
          <a:bodyPr/>
          <a:lstStyle/>
          <a:p>
            <a:fld id="{0D6589CA-84B8-4374-A56F-EE47C518290A}" type="slidenum">
              <a:rPr lang="es-ES" smtClean="0"/>
              <a:pPr/>
              <a:t>11</a:t>
            </a:fld>
            <a:endParaRPr lang="es-ES"/>
          </a:p>
        </p:txBody>
      </p:sp>
      <p:sp>
        <p:nvSpPr>
          <p:cNvPr id="2050" name="AutoShape 2" descr="Resultado de imagen de imagen Ford KA"/>
          <p:cNvSpPr>
            <a:spLocks noChangeAspect="1" noChangeArrowheads="1"/>
          </p:cNvSpPr>
          <p:nvPr/>
        </p:nvSpPr>
        <p:spPr bwMode="auto">
          <a:xfrm>
            <a:off x="207433" y="-144462"/>
            <a:ext cx="406400" cy="304801"/>
          </a:xfrm>
          <a:prstGeom prst="rect">
            <a:avLst/>
          </a:prstGeom>
          <a:noFill/>
        </p:spPr>
        <p:txBody>
          <a:bodyPr vert="horz" wrap="square" lIns="121920" tIns="60960" rIns="121920" bIns="60960" numCol="1" anchor="t" anchorCtr="0" compatLnSpc="1">
            <a:prstTxWarp prst="textNoShape">
              <a:avLst/>
            </a:prstTxWarp>
          </a:bodyPr>
          <a:lstStyle/>
          <a:p>
            <a:endParaRPr lang="es-ES" sz="2400"/>
          </a:p>
        </p:txBody>
      </p:sp>
      <p:sp>
        <p:nvSpPr>
          <p:cNvPr id="5" name="4 Rectángulo"/>
          <p:cNvSpPr/>
          <p:nvPr/>
        </p:nvSpPr>
        <p:spPr>
          <a:xfrm>
            <a:off x="3311691" y="2564904"/>
            <a:ext cx="6144683" cy="379656"/>
          </a:xfrm>
          <a:prstGeom prst="rect">
            <a:avLst/>
          </a:prstGeom>
        </p:spPr>
        <p:txBody>
          <a:bodyPr wrap="square">
            <a:spAutoFit/>
          </a:bodyPr>
          <a:lstStyle/>
          <a:p>
            <a:endParaRPr lang="es-ES" sz="1867" dirty="0"/>
          </a:p>
        </p:txBody>
      </p:sp>
      <p:sp>
        <p:nvSpPr>
          <p:cNvPr id="7" name="6 Rectángulo"/>
          <p:cNvSpPr/>
          <p:nvPr/>
        </p:nvSpPr>
        <p:spPr>
          <a:xfrm>
            <a:off x="2144457" y="3535112"/>
            <a:ext cx="5556459" cy="1528945"/>
          </a:xfrm>
          <a:prstGeom prst="rect">
            <a:avLst/>
          </a:prstGeom>
          <a:solidFill>
            <a:schemeClr val="accent1">
              <a:lumMod val="20000"/>
              <a:lumOff val="80000"/>
            </a:schemeClr>
          </a:solidFill>
        </p:spPr>
        <p:txBody>
          <a:bodyPr wrap="square">
            <a:spAutoFit/>
          </a:bodyPr>
          <a:lstStyle/>
          <a:p>
            <a:r>
              <a:rPr lang="es-ES" sz="1867" dirty="0" err="1"/>
              <a:t>Stream</a:t>
            </a:r>
            <a:r>
              <a:rPr lang="es-ES" sz="1867" dirty="0"/>
              <a:t> </a:t>
            </a:r>
            <a:r>
              <a:rPr lang="es-ES" sz="1867" dirty="0" err="1"/>
              <a:t>st</a:t>
            </a:r>
            <a:r>
              <a:rPr lang="es-ES" sz="1867" dirty="0"/>
              <a:t>=</a:t>
            </a:r>
            <a:r>
              <a:rPr lang="es-ES" sz="1867" dirty="0" err="1"/>
              <a:t>Stream.of</a:t>
            </a:r>
            <a:r>
              <a:rPr lang="es-ES" sz="1867" dirty="0"/>
              <a:t>(2,5,8,3,6,2,10);</a:t>
            </a:r>
          </a:p>
          <a:p>
            <a:endParaRPr lang="es-ES" sz="1867" dirty="0"/>
          </a:p>
          <a:p>
            <a:r>
              <a:rPr lang="es-ES" sz="1867" dirty="0"/>
              <a:t>//muestra todos los elementos</a:t>
            </a:r>
          </a:p>
          <a:p>
            <a:r>
              <a:rPr lang="es-ES" sz="1867" dirty="0" err="1"/>
              <a:t>st.forEach</a:t>
            </a:r>
            <a:r>
              <a:rPr lang="es-ES" sz="1867" dirty="0"/>
              <a:t>(n-&gt;</a:t>
            </a:r>
            <a:r>
              <a:rPr lang="es-ES" sz="1867" dirty="0" err="1"/>
              <a:t>System.out.println</a:t>
            </a:r>
            <a:r>
              <a:rPr lang="es-ES" sz="1867" dirty="0"/>
              <a:t>(n));</a:t>
            </a:r>
          </a:p>
          <a:p>
            <a:r>
              <a:rPr lang="es-ES" sz="1867" dirty="0" err="1"/>
              <a:t>System.out.println</a:t>
            </a:r>
            <a:r>
              <a:rPr lang="es-ES" sz="1867" dirty="0"/>
              <a:t>(</a:t>
            </a:r>
            <a:r>
              <a:rPr lang="es-ES" sz="1867" dirty="0" err="1"/>
              <a:t>st.count</a:t>
            </a:r>
            <a:r>
              <a:rPr lang="es-ES" sz="1867" dirty="0"/>
              <a:t>()); //Error!!</a:t>
            </a:r>
          </a:p>
        </p:txBody>
      </p:sp>
      <p:cxnSp>
        <p:nvCxnSpPr>
          <p:cNvPr id="17" name="16 Conector recto de flecha"/>
          <p:cNvCxnSpPr>
            <a:cxnSpLocks/>
          </p:cNvCxnSpPr>
          <p:nvPr/>
        </p:nvCxnSpPr>
        <p:spPr>
          <a:xfrm flipH="1">
            <a:off x="7273462" y="4069040"/>
            <a:ext cx="1470307" cy="7076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17 CuadroTexto"/>
          <p:cNvSpPr txBox="1"/>
          <p:nvPr/>
        </p:nvSpPr>
        <p:spPr>
          <a:xfrm>
            <a:off x="8743769" y="3715193"/>
            <a:ext cx="2190765" cy="707694"/>
          </a:xfrm>
          <a:prstGeom prst="rect">
            <a:avLst/>
          </a:prstGeom>
          <a:noFill/>
        </p:spPr>
        <p:txBody>
          <a:bodyPr wrap="square" rtlCol="0">
            <a:spAutoFit/>
          </a:bodyPr>
          <a:lstStyle/>
          <a:p>
            <a:r>
              <a:rPr lang="es-ES" sz="1333" dirty="0"/>
              <a:t>Tras llamar a un método el </a:t>
            </a:r>
            <a:r>
              <a:rPr lang="es-ES" sz="1333" dirty="0" err="1"/>
              <a:t>stream</a:t>
            </a:r>
            <a:r>
              <a:rPr lang="es-ES" sz="1333" dirty="0"/>
              <a:t> se cierra y </a:t>
            </a:r>
            <a:r>
              <a:rPr lang="es-ES" sz="1333" b="1" dirty="0"/>
              <a:t>no puede </a:t>
            </a:r>
            <a:r>
              <a:rPr lang="es-ES" sz="1333" dirty="0"/>
              <a:t>volver a utilizarse</a:t>
            </a:r>
          </a:p>
        </p:txBody>
      </p:sp>
    </p:spTree>
    <p:extLst>
      <p:ext uri="{BB962C8B-B14F-4D97-AF65-F5344CB8AC3E}">
        <p14:creationId xmlns:p14="http://schemas.microsoft.com/office/powerpoint/2010/main" val="1444695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err="1"/>
              <a:t>Streams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9078"/>
            <a:ext cx="10352315" cy="4642994"/>
          </a:xfrm>
        </p:spPr>
        <p:txBody>
          <a:bodyPr numCol="1">
            <a:noAutofit/>
          </a:bodyPr>
          <a:lstStyle/>
          <a:p>
            <a:pPr marL="531813" lvl="3" indent="-531813">
              <a:lnSpc>
                <a:spcPct val="150000"/>
              </a:lnSpc>
              <a:buSzPct val="100000"/>
            </a:pPr>
            <a:r>
              <a:rPr lang="es-ES" b="1" dirty="0"/>
              <a:t>Que es un </a:t>
            </a:r>
            <a:r>
              <a:rPr lang="es-ES" b="1" dirty="0" err="1"/>
              <a:t>stream</a:t>
            </a:r>
            <a:r>
              <a:rPr lang="es-ES" b="1" dirty="0"/>
              <a:t>?</a:t>
            </a:r>
          </a:p>
          <a:p>
            <a:pPr marL="531813" lvl="3" indent="-531813">
              <a:lnSpc>
                <a:spcPct val="150000"/>
              </a:lnSpc>
              <a:buSzPct val="100000"/>
            </a:pPr>
            <a:endParaRPr lang="es-ES" dirty="0"/>
          </a:p>
          <a:p>
            <a:pPr marL="531813" lvl="3" indent="-531813">
              <a:lnSpc>
                <a:spcPct val="150000"/>
              </a:lnSpc>
              <a:spcAft>
                <a:spcPts val="1200"/>
              </a:spcAft>
              <a:buSzPct val="100000"/>
              <a:defRPr/>
            </a:pPr>
            <a:r>
              <a:rPr lang="es-ES" dirty="0"/>
              <a:t>Objeto que permite realizar de forma rápida y sencilla operaciones de búsqueda, filtrado, recolección, etc.  sobre un grupo de datos (</a:t>
            </a:r>
            <a:r>
              <a:rPr lang="es-ES" dirty="0" err="1"/>
              <a:t>array</a:t>
            </a:r>
            <a:r>
              <a:rPr lang="es-ES" dirty="0"/>
              <a:t>, colección o serie discreta de datos)</a:t>
            </a:r>
          </a:p>
          <a:p>
            <a:pPr marL="531813" lvl="3" indent="-531813">
              <a:lnSpc>
                <a:spcPct val="150000"/>
              </a:lnSpc>
              <a:spcAft>
                <a:spcPts val="1200"/>
              </a:spcAft>
              <a:buSzPct val="100000"/>
              <a:defRPr/>
            </a:pPr>
            <a:r>
              <a:rPr lang="es-ES" dirty="0"/>
              <a:t>Para manipular un </a:t>
            </a:r>
            <a:r>
              <a:rPr lang="es-ES" dirty="0" err="1"/>
              <a:t>Stream</a:t>
            </a:r>
            <a:r>
              <a:rPr lang="es-ES" dirty="0"/>
              <a:t> utilizamos la interfaz </a:t>
            </a:r>
            <a:r>
              <a:rPr lang="es-ES" dirty="0" err="1"/>
              <a:t>Stream</a:t>
            </a:r>
            <a:r>
              <a:rPr lang="es-ES" dirty="0"/>
              <a:t> de </a:t>
            </a:r>
            <a:r>
              <a:rPr lang="es-ES" dirty="0" err="1"/>
              <a:t>java.util.stream</a:t>
            </a:r>
            <a:endParaRPr lang="es-ES" dirty="0"/>
          </a:p>
          <a:p>
            <a:pPr marL="531813" lvl="3" indent="-531813">
              <a:lnSpc>
                <a:spcPct val="150000"/>
              </a:lnSpc>
              <a:spcAft>
                <a:spcPts val="1200"/>
              </a:spcAft>
              <a:buSzPct val="100000"/>
              <a:defRPr/>
            </a:pPr>
            <a:r>
              <a:rPr lang="es-ES" dirty="0"/>
              <a:t>Otras variantes como </a:t>
            </a:r>
            <a:r>
              <a:rPr lang="es-ES" dirty="0" err="1"/>
              <a:t>IntStream</a:t>
            </a:r>
            <a:r>
              <a:rPr lang="es-ES" dirty="0"/>
              <a:t>, </a:t>
            </a:r>
            <a:r>
              <a:rPr lang="es-ES" dirty="0" err="1"/>
              <a:t>LongStream</a:t>
            </a:r>
            <a:r>
              <a:rPr lang="es-ES" dirty="0"/>
              <a:t> o </a:t>
            </a:r>
            <a:r>
              <a:rPr lang="es-ES" dirty="0" err="1"/>
              <a:t>DoubleStream</a:t>
            </a:r>
            <a:r>
              <a:rPr lang="es-ES" dirty="0"/>
              <a:t> se emplean para trabajar con tipos primitivos</a:t>
            </a:r>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AE0B574E-084F-134E-9E21-C23ADD119CEC}"/>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C338453F-34F7-BD4E-BE66-07ADBEBD3668}"/>
              </a:ext>
            </a:extLst>
          </p:cNvPr>
          <p:cNvSpPr>
            <a:spLocks noGrp="1"/>
          </p:cNvSpPr>
          <p:nvPr>
            <p:ph type="sldNum" sz="quarter" idx="11"/>
          </p:nvPr>
        </p:nvSpPr>
        <p:spPr/>
        <p:txBody>
          <a:bodyPr/>
          <a:lstStyle/>
          <a:p>
            <a:fld id="{0D6589CA-84B8-4374-A56F-EE47C518290A}" type="slidenum">
              <a:rPr lang="es-ES" smtClean="0"/>
              <a:pPr/>
              <a:t>12</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2569882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err="1"/>
              <a:t>Streams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432679"/>
            <a:ext cx="10352315" cy="4642994"/>
          </a:xfrm>
        </p:spPr>
        <p:txBody>
          <a:bodyPr numCol="1">
            <a:noAutofit/>
          </a:bodyPr>
          <a:lstStyle/>
          <a:p>
            <a:pPr marL="531813" lvl="3" indent="-531813">
              <a:lnSpc>
                <a:spcPct val="150000"/>
              </a:lnSpc>
              <a:buSzPct val="100000"/>
            </a:pPr>
            <a:r>
              <a:rPr lang="es-ES" b="1" dirty="0"/>
              <a:t>Funcionamiento</a:t>
            </a:r>
          </a:p>
          <a:p>
            <a:pPr marL="531813" lvl="3" indent="-531813">
              <a:lnSpc>
                <a:spcPct val="150000"/>
              </a:lnSpc>
              <a:spcAft>
                <a:spcPts val="1200"/>
              </a:spcAft>
              <a:buSzPct val="100000"/>
              <a:defRPr/>
            </a:pPr>
            <a:r>
              <a:rPr lang="es-ES" dirty="0"/>
              <a:t>Recorre los datos desde el principio hasta el final y durante el recorrido realiza algún tipo de cálculo u operación</a:t>
            </a:r>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r>
              <a:rPr lang="es-ES" dirty="0"/>
              <a:t>Una vez realizado el recorrido, el </a:t>
            </a:r>
            <a:r>
              <a:rPr lang="es-ES" dirty="0" err="1"/>
              <a:t>stream</a:t>
            </a:r>
            <a:r>
              <a:rPr lang="es-ES" dirty="0"/>
              <a:t> se cierra y no puede volver a utilizarse</a:t>
            </a: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C6961BA1-E98D-2E46-AB3C-E39F3ECDA165}"/>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AC335ADE-A8F5-0C40-B600-B3BB585CE7E4}"/>
              </a:ext>
            </a:extLst>
          </p:cNvPr>
          <p:cNvSpPr>
            <a:spLocks noGrp="1"/>
          </p:cNvSpPr>
          <p:nvPr>
            <p:ph type="sldNum" sz="quarter" idx="11"/>
          </p:nvPr>
        </p:nvSpPr>
        <p:spPr/>
        <p:txBody>
          <a:bodyPr/>
          <a:lstStyle/>
          <a:p>
            <a:fld id="{0D6589CA-84B8-4374-A56F-EE47C518290A}" type="slidenum">
              <a:rPr lang="es-ES" smtClean="0"/>
              <a:pPr/>
              <a:t>13</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8" name="10 Elipse">
            <a:extLst>
              <a:ext uri="{FF2B5EF4-FFF2-40B4-BE49-F238E27FC236}">
                <a16:creationId xmlns:a16="http://schemas.microsoft.com/office/drawing/2014/main" id="{FC7A3F5B-D1DE-FE4F-B19A-C4E10E203172}"/>
              </a:ext>
            </a:extLst>
          </p:cNvPr>
          <p:cNvSpPr/>
          <p:nvPr/>
        </p:nvSpPr>
        <p:spPr>
          <a:xfrm>
            <a:off x="4450646" y="3396986"/>
            <a:ext cx="357190" cy="142876"/>
          </a:xfrm>
          <a:prstGeom prst="ellipse">
            <a:avLst/>
          </a:prstGeom>
          <a:noFill/>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12 CuadroTexto">
            <a:extLst>
              <a:ext uri="{FF2B5EF4-FFF2-40B4-BE49-F238E27FC236}">
                <a16:creationId xmlns:a16="http://schemas.microsoft.com/office/drawing/2014/main" id="{7F4B404D-AF6B-EA4F-A4B1-E18DAF6F8396}"/>
              </a:ext>
            </a:extLst>
          </p:cNvPr>
          <p:cNvSpPr txBox="1"/>
          <p:nvPr/>
        </p:nvSpPr>
        <p:spPr>
          <a:xfrm>
            <a:off x="3807704" y="3325549"/>
            <a:ext cx="785818" cy="276999"/>
          </a:xfrm>
          <a:prstGeom prst="rect">
            <a:avLst/>
          </a:prstGeom>
          <a:noFill/>
        </p:spPr>
        <p:txBody>
          <a:bodyPr wrap="square" rtlCol="0">
            <a:spAutoFit/>
          </a:bodyPr>
          <a:lstStyle/>
          <a:p>
            <a:r>
              <a:rPr lang="es-ES" sz="1200" dirty="0" err="1"/>
              <a:t>Stream</a:t>
            </a:r>
            <a:endParaRPr lang="es-ES" sz="1200" dirty="0"/>
          </a:p>
        </p:txBody>
      </p:sp>
      <p:sp>
        <p:nvSpPr>
          <p:cNvPr id="15" name="14 Rectángulo">
            <a:extLst>
              <a:ext uri="{FF2B5EF4-FFF2-40B4-BE49-F238E27FC236}">
                <a16:creationId xmlns:a16="http://schemas.microsoft.com/office/drawing/2014/main" id="{95E5C625-9F2A-DE40-A295-9957BD5394B4}"/>
              </a:ext>
            </a:extLst>
          </p:cNvPr>
          <p:cNvSpPr/>
          <p:nvPr/>
        </p:nvSpPr>
        <p:spPr>
          <a:xfrm>
            <a:off x="5807968" y="2682606"/>
            <a:ext cx="1643074" cy="1214446"/>
          </a:xfrm>
          <a:prstGeom prst="rect">
            <a:avLst/>
          </a:prstGeom>
          <a:noFill/>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15 Elipse">
            <a:extLst>
              <a:ext uri="{FF2B5EF4-FFF2-40B4-BE49-F238E27FC236}">
                <a16:creationId xmlns:a16="http://schemas.microsoft.com/office/drawing/2014/main" id="{87D91D34-3808-C445-8A73-66C0CC120764}"/>
              </a:ext>
            </a:extLst>
          </p:cNvPr>
          <p:cNvSpPr/>
          <p:nvPr/>
        </p:nvSpPr>
        <p:spPr>
          <a:xfrm>
            <a:off x="6093720" y="2754044"/>
            <a:ext cx="928694" cy="214314"/>
          </a:xfrm>
          <a:prstGeom prst="ellipse">
            <a:avLst/>
          </a:prstGeom>
          <a:noFill/>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16 Elipse">
            <a:extLst>
              <a:ext uri="{FF2B5EF4-FFF2-40B4-BE49-F238E27FC236}">
                <a16:creationId xmlns:a16="http://schemas.microsoft.com/office/drawing/2014/main" id="{608F5FEE-18E1-AD42-9362-B93ECF0F3557}"/>
              </a:ext>
            </a:extLst>
          </p:cNvPr>
          <p:cNvSpPr/>
          <p:nvPr/>
        </p:nvSpPr>
        <p:spPr>
          <a:xfrm>
            <a:off x="6093720" y="3039796"/>
            <a:ext cx="928694" cy="214314"/>
          </a:xfrm>
          <a:prstGeom prst="ellipse">
            <a:avLst/>
          </a:prstGeom>
          <a:noFill/>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17 Elipse">
            <a:extLst>
              <a:ext uri="{FF2B5EF4-FFF2-40B4-BE49-F238E27FC236}">
                <a16:creationId xmlns:a16="http://schemas.microsoft.com/office/drawing/2014/main" id="{89369DE9-E9CB-B547-B272-92634C35EF1A}"/>
              </a:ext>
            </a:extLst>
          </p:cNvPr>
          <p:cNvSpPr/>
          <p:nvPr/>
        </p:nvSpPr>
        <p:spPr>
          <a:xfrm>
            <a:off x="6093720" y="3539862"/>
            <a:ext cx="928694" cy="214314"/>
          </a:xfrm>
          <a:prstGeom prst="ellipse">
            <a:avLst/>
          </a:prstGeom>
          <a:noFill/>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9" name="23 Conector recto de flecha">
            <a:extLst>
              <a:ext uri="{FF2B5EF4-FFF2-40B4-BE49-F238E27FC236}">
                <a16:creationId xmlns:a16="http://schemas.microsoft.com/office/drawing/2014/main" id="{2961399A-ABEA-5A49-ABE5-671E470E8368}"/>
              </a:ext>
            </a:extLst>
          </p:cNvPr>
          <p:cNvCxnSpPr>
            <a:stCxn id="8" idx="6"/>
          </p:cNvCxnSpPr>
          <p:nvPr/>
        </p:nvCxnSpPr>
        <p:spPr>
          <a:xfrm flipV="1">
            <a:off x="4807836" y="2896920"/>
            <a:ext cx="1285884" cy="5715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24 Conector recto de flecha">
            <a:extLst>
              <a:ext uri="{FF2B5EF4-FFF2-40B4-BE49-F238E27FC236}">
                <a16:creationId xmlns:a16="http://schemas.microsoft.com/office/drawing/2014/main" id="{29E437EA-2C94-0C4D-9D54-9AE168887F7D}"/>
              </a:ext>
            </a:extLst>
          </p:cNvPr>
          <p:cNvCxnSpPr>
            <a:endCxn id="17" idx="2"/>
          </p:cNvCxnSpPr>
          <p:nvPr/>
        </p:nvCxnSpPr>
        <p:spPr>
          <a:xfrm flipV="1">
            <a:off x="4807836" y="3146954"/>
            <a:ext cx="1285884" cy="321471"/>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21" name="27 Conector recto de flecha">
            <a:extLst>
              <a:ext uri="{FF2B5EF4-FFF2-40B4-BE49-F238E27FC236}">
                <a16:creationId xmlns:a16="http://schemas.microsoft.com/office/drawing/2014/main" id="{EA26845A-14D8-5E44-858D-973C5FE64002}"/>
              </a:ext>
            </a:extLst>
          </p:cNvPr>
          <p:cNvCxnSpPr>
            <a:stCxn id="8" idx="6"/>
          </p:cNvCxnSpPr>
          <p:nvPr/>
        </p:nvCxnSpPr>
        <p:spPr>
          <a:xfrm>
            <a:off x="4807836" y="3468424"/>
            <a:ext cx="1285884" cy="142876"/>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22" name="18 CuadroTexto">
            <a:extLst>
              <a:ext uri="{FF2B5EF4-FFF2-40B4-BE49-F238E27FC236}">
                <a16:creationId xmlns:a16="http://schemas.microsoft.com/office/drawing/2014/main" id="{7B79FB51-3B88-C54D-9C07-4CEE1E8CD925}"/>
              </a:ext>
            </a:extLst>
          </p:cNvPr>
          <p:cNvSpPr txBox="1"/>
          <p:nvPr/>
        </p:nvSpPr>
        <p:spPr>
          <a:xfrm>
            <a:off x="6217473" y="2754045"/>
            <a:ext cx="714380" cy="246221"/>
          </a:xfrm>
          <a:prstGeom prst="rect">
            <a:avLst/>
          </a:prstGeom>
          <a:noFill/>
        </p:spPr>
        <p:txBody>
          <a:bodyPr wrap="square" rtlCol="0">
            <a:spAutoFit/>
          </a:bodyPr>
          <a:lstStyle/>
          <a:p>
            <a:r>
              <a:rPr lang="es-ES" sz="1000" dirty="0"/>
              <a:t>objeto1</a:t>
            </a:r>
          </a:p>
        </p:txBody>
      </p:sp>
      <p:sp>
        <p:nvSpPr>
          <p:cNvPr id="23" name="19 CuadroTexto">
            <a:extLst>
              <a:ext uri="{FF2B5EF4-FFF2-40B4-BE49-F238E27FC236}">
                <a16:creationId xmlns:a16="http://schemas.microsoft.com/office/drawing/2014/main" id="{2D144F15-6FB6-CF41-9FF7-C902F1D7BBD3}"/>
              </a:ext>
            </a:extLst>
          </p:cNvPr>
          <p:cNvSpPr txBox="1"/>
          <p:nvPr/>
        </p:nvSpPr>
        <p:spPr>
          <a:xfrm>
            <a:off x="6217473" y="3039797"/>
            <a:ext cx="714380" cy="246221"/>
          </a:xfrm>
          <a:prstGeom prst="rect">
            <a:avLst/>
          </a:prstGeom>
          <a:noFill/>
        </p:spPr>
        <p:txBody>
          <a:bodyPr wrap="square" rtlCol="0">
            <a:spAutoFit/>
          </a:bodyPr>
          <a:lstStyle/>
          <a:p>
            <a:r>
              <a:rPr lang="es-ES" sz="1000" dirty="0"/>
              <a:t>objeto2</a:t>
            </a:r>
          </a:p>
        </p:txBody>
      </p:sp>
      <p:sp>
        <p:nvSpPr>
          <p:cNvPr id="24" name="20 CuadroTexto">
            <a:extLst>
              <a:ext uri="{FF2B5EF4-FFF2-40B4-BE49-F238E27FC236}">
                <a16:creationId xmlns:a16="http://schemas.microsoft.com/office/drawing/2014/main" id="{E1F723CF-AFCD-9343-B3FB-3241C7A3C0A5}"/>
              </a:ext>
            </a:extLst>
          </p:cNvPr>
          <p:cNvSpPr txBox="1"/>
          <p:nvPr/>
        </p:nvSpPr>
        <p:spPr>
          <a:xfrm>
            <a:off x="6217473" y="3539863"/>
            <a:ext cx="714380" cy="246221"/>
          </a:xfrm>
          <a:prstGeom prst="rect">
            <a:avLst/>
          </a:prstGeom>
          <a:noFill/>
        </p:spPr>
        <p:txBody>
          <a:bodyPr wrap="square" rtlCol="0">
            <a:spAutoFit/>
          </a:bodyPr>
          <a:lstStyle/>
          <a:p>
            <a:r>
              <a:rPr lang="es-ES" sz="1000" dirty="0" err="1"/>
              <a:t>objeton</a:t>
            </a:r>
            <a:endParaRPr lang="es-ES" sz="1000" dirty="0"/>
          </a:p>
        </p:txBody>
      </p:sp>
    </p:spTree>
    <p:extLst>
      <p:ext uri="{BB962C8B-B14F-4D97-AF65-F5344CB8AC3E}">
        <p14:creationId xmlns:p14="http://schemas.microsoft.com/office/powerpoint/2010/main" val="1731784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err="1"/>
              <a:t>Streams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333728"/>
            <a:ext cx="10352315" cy="4642994"/>
          </a:xfrm>
        </p:spPr>
        <p:txBody>
          <a:bodyPr numCol="1">
            <a:noAutofit/>
          </a:bodyPr>
          <a:lstStyle/>
          <a:p>
            <a:pPr marL="531813" lvl="3" indent="-531813">
              <a:lnSpc>
                <a:spcPct val="150000"/>
              </a:lnSpc>
              <a:buSzPct val="100000"/>
            </a:pPr>
            <a:r>
              <a:rPr lang="es-ES" b="1" dirty="0"/>
              <a:t>Creación de un </a:t>
            </a:r>
            <a:r>
              <a:rPr lang="es-ES" b="1" dirty="0" err="1"/>
              <a:t>stream</a:t>
            </a:r>
            <a:endParaRPr lang="es-ES" dirty="0"/>
          </a:p>
          <a:p>
            <a:pPr marL="989013" lvl="4" indent="-531813">
              <a:lnSpc>
                <a:spcPct val="150000"/>
              </a:lnSpc>
              <a:buSzPct val="100000"/>
              <a:defRPr/>
            </a:pPr>
            <a:r>
              <a:rPr lang="es-ES" dirty="0"/>
              <a:t>A partir de una colección:</a:t>
            </a:r>
          </a:p>
          <a:p>
            <a:pPr marL="989013" lvl="4" indent="-531813">
              <a:lnSpc>
                <a:spcPct val="150000"/>
              </a:lnSpc>
              <a:buSzPct val="100000"/>
              <a:defRPr/>
            </a:pPr>
            <a:endParaRPr lang="es-ES" dirty="0"/>
          </a:p>
          <a:p>
            <a:pPr marL="989013" lvl="4" indent="-531813">
              <a:lnSpc>
                <a:spcPct val="150000"/>
              </a:lnSpc>
              <a:buSzPct val="100000"/>
              <a:defRPr/>
            </a:pPr>
            <a:endParaRPr lang="es-ES" dirty="0"/>
          </a:p>
          <a:p>
            <a:pPr marL="989013" lvl="4" indent="-531813">
              <a:lnSpc>
                <a:spcPct val="150000"/>
              </a:lnSpc>
              <a:buSzPct val="100000"/>
              <a:defRPr/>
            </a:pPr>
            <a:r>
              <a:rPr lang="es-ES" dirty="0"/>
              <a:t>A partir de un </a:t>
            </a:r>
            <a:r>
              <a:rPr lang="es-ES" dirty="0" err="1"/>
              <a:t>array</a:t>
            </a:r>
            <a:r>
              <a:rPr lang="es-ES" dirty="0"/>
              <a:t>:</a:t>
            </a:r>
          </a:p>
          <a:p>
            <a:pPr marL="989013" lvl="4" indent="-531813">
              <a:lnSpc>
                <a:spcPct val="150000"/>
              </a:lnSpc>
              <a:spcAft>
                <a:spcPts val="1200"/>
              </a:spcAft>
              <a:buSzPct val="100000"/>
              <a:defRPr/>
            </a:pPr>
            <a:endParaRPr lang="es-ES" dirty="0"/>
          </a:p>
          <a:p>
            <a:pPr marL="989013" lvl="4" indent="-531813">
              <a:lnSpc>
                <a:spcPct val="150000"/>
              </a:lnSpc>
              <a:spcAft>
                <a:spcPts val="2400"/>
              </a:spcAft>
              <a:buSzPct val="100000"/>
              <a:defRPr/>
            </a:pPr>
            <a:r>
              <a:rPr lang="es-ES" dirty="0"/>
              <a:t>A partir de una serie discreta de datos:</a:t>
            </a:r>
          </a:p>
          <a:p>
            <a:pPr marL="989013" lvl="4" indent="-531813">
              <a:lnSpc>
                <a:spcPct val="150000"/>
              </a:lnSpc>
              <a:spcAft>
                <a:spcPts val="1200"/>
              </a:spcAft>
              <a:buSzPct val="100000"/>
              <a:defRPr/>
            </a:pPr>
            <a:r>
              <a:rPr lang="es-ES" dirty="0"/>
              <a:t>A partir de un rango de datos:</a:t>
            </a: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E63FFF66-6392-A747-AD74-8B476E239EB0}"/>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D9571331-93C9-C941-A1B5-A3D0285139EF}"/>
              </a:ext>
            </a:extLst>
          </p:cNvPr>
          <p:cNvSpPr>
            <a:spLocks noGrp="1"/>
          </p:cNvSpPr>
          <p:nvPr>
            <p:ph type="sldNum" sz="quarter" idx="11"/>
          </p:nvPr>
        </p:nvSpPr>
        <p:spPr/>
        <p:txBody>
          <a:bodyPr/>
          <a:lstStyle/>
          <a:p>
            <a:fld id="{0D6589CA-84B8-4374-A56F-EE47C518290A}" type="slidenum">
              <a:rPr lang="es-ES" smtClean="0"/>
              <a:pPr/>
              <a:t>14</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8" name="4 CuadroTexto">
            <a:extLst>
              <a:ext uri="{FF2B5EF4-FFF2-40B4-BE49-F238E27FC236}">
                <a16:creationId xmlns:a16="http://schemas.microsoft.com/office/drawing/2014/main" id="{E32A7437-8EFC-A14C-826C-E4F2C9B402CC}"/>
              </a:ext>
            </a:extLst>
          </p:cNvPr>
          <p:cNvSpPr txBox="1"/>
          <p:nvPr/>
        </p:nvSpPr>
        <p:spPr>
          <a:xfrm>
            <a:off x="3329463" y="2242883"/>
            <a:ext cx="5400600" cy="738664"/>
          </a:xfrm>
          <a:prstGeom prst="rect">
            <a:avLst/>
          </a:prstGeom>
          <a:noFill/>
        </p:spPr>
        <p:txBody>
          <a:bodyPr wrap="square" rtlCol="0">
            <a:spAutoFit/>
          </a:bodyPr>
          <a:lstStyle/>
          <a:p>
            <a:r>
              <a:rPr lang="es-ES" sz="1400" dirty="0" err="1"/>
              <a:t>ArrayList</a:t>
            </a:r>
            <a:r>
              <a:rPr lang="es-ES" sz="1400" dirty="0"/>
              <a:t>&lt;</a:t>
            </a:r>
            <a:r>
              <a:rPr lang="es-ES" sz="1400" dirty="0" err="1"/>
              <a:t>Integer</a:t>
            </a:r>
            <a:r>
              <a:rPr lang="es-ES" sz="1400" dirty="0"/>
              <a:t>&gt; </a:t>
            </a:r>
            <a:r>
              <a:rPr lang="es-ES" sz="1400" dirty="0" err="1"/>
              <a:t>nums</a:t>
            </a:r>
            <a:r>
              <a:rPr lang="es-ES" sz="1400" dirty="0"/>
              <a:t>=new </a:t>
            </a:r>
            <a:r>
              <a:rPr lang="es-ES" sz="1400" dirty="0" err="1"/>
              <a:t>ArrayList</a:t>
            </a:r>
            <a:r>
              <a:rPr lang="es-ES" sz="1400" dirty="0"/>
              <a:t>&lt;&gt;();</a:t>
            </a:r>
          </a:p>
          <a:p>
            <a:r>
              <a:rPr lang="es-ES" sz="1400" dirty="0"/>
              <a:t>nums.add(20);nums.add(100);nums.add(8);</a:t>
            </a:r>
          </a:p>
          <a:p>
            <a:r>
              <a:rPr lang="es-ES" sz="1400" dirty="0" err="1"/>
              <a:t>Stream</a:t>
            </a:r>
            <a:r>
              <a:rPr lang="es-ES" sz="1400" dirty="0"/>
              <a:t>&lt;</a:t>
            </a:r>
            <a:r>
              <a:rPr lang="es-ES" sz="1400" dirty="0" err="1"/>
              <a:t>Integer</a:t>
            </a:r>
            <a:r>
              <a:rPr lang="es-ES" sz="1400" dirty="0"/>
              <a:t>&gt; </a:t>
            </a:r>
            <a:r>
              <a:rPr lang="es-ES" sz="1400" dirty="0" err="1"/>
              <a:t>st</a:t>
            </a:r>
            <a:r>
              <a:rPr lang="es-ES" sz="1400" dirty="0"/>
              <a:t>=</a:t>
            </a:r>
            <a:r>
              <a:rPr lang="es-ES" sz="1400" b="1" dirty="0" err="1"/>
              <a:t>nums.stream</a:t>
            </a:r>
            <a:r>
              <a:rPr lang="es-ES" sz="1400" b="1" dirty="0"/>
              <a:t>();</a:t>
            </a:r>
          </a:p>
        </p:txBody>
      </p:sp>
      <p:sp>
        <p:nvSpPr>
          <p:cNvPr id="14" name="5 CuadroTexto">
            <a:extLst>
              <a:ext uri="{FF2B5EF4-FFF2-40B4-BE49-F238E27FC236}">
                <a16:creationId xmlns:a16="http://schemas.microsoft.com/office/drawing/2014/main" id="{26AEB34D-0C57-2B42-9712-D8E38B5487B7}"/>
              </a:ext>
            </a:extLst>
          </p:cNvPr>
          <p:cNvSpPr txBox="1"/>
          <p:nvPr/>
        </p:nvSpPr>
        <p:spPr>
          <a:xfrm>
            <a:off x="3329463" y="3498965"/>
            <a:ext cx="5400600" cy="523220"/>
          </a:xfrm>
          <a:prstGeom prst="rect">
            <a:avLst/>
          </a:prstGeom>
          <a:noFill/>
        </p:spPr>
        <p:txBody>
          <a:bodyPr wrap="square" rtlCol="0">
            <a:spAutoFit/>
          </a:bodyPr>
          <a:lstStyle/>
          <a:p>
            <a:r>
              <a:rPr lang="es-ES" sz="1400" dirty="0" err="1"/>
              <a:t>String</a:t>
            </a:r>
            <a:r>
              <a:rPr lang="es-ES" sz="1400" dirty="0"/>
              <a:t>[] </a:t>
            </a:r>
            <a:r>
              <a:rPr lang="es-ES" sz="1400" dirty="0" err="1"/>
              <a:t>cads</a:t>
            </a:r>
            <a:r>
              <a:rPr lang="es-ES" sz="1400" dirty="0"/>
              <a:t>={“</a:t>
            </a:r>
            <a:r>
              <a:rPr lang="es-ES" sz="1400" dirty="0" err="1"/>
              <a:t>a”,”xy”,”jk”,”mv</a:t>
            </a:r>
            <a:r>
              <a:rPr lang="es-ES" sz="1400" dirty="0"/>
              <a:t>”};</a:t>
            </a:r>
          </a:p>
          <a:p>
            <a:r>
              <a:rPr lang="es-ES" sz="1400" dirty="0" err="1"/>
              <a:t>Stream</a:t>
            </a:r>
            <a:r>
              <a:rPr lang="es-ES" sz="1400" dirty="0"/>
              <a:t>&lt;</a:t>
            </a:r>
            <a:r>
              <a:rPr lang="es-ES" sz="1400" dirty="0" err="1"/>
              <a:t>String</a:t>
            </a:r>
            <a:r>
              <a:rPr lang="es-ES" sz="1400" dirty="0"/>
              <a:t>&gt;</a:t>
            </a:r>
            <a:r>
              <a:rPr lang="es-ES" sz="1400" dirty="0" err="1"/>
              <a:t>st</a:t>
            </a:r>
            <a:r>
              <a:rPr lang="es-ES" sz="1400" dirty="0"/>
              <a:t>= </a:t>
            </a:r>
            <a:r>
              <a:rPr lang="es-ES" sz="1400" b="1" dirty="0" err="1"/>
              <a:t>Arrays.stream</a:t>
            </a:r>
            <a:r>
              <a:rPr lang="es-ES" sz="1400" b="1" dirty="0"/>
              <a:t>(</a:t>
            </a:r>
            <a:r>
              <a:rPr lang="es-ES" sz="1400" b="1" dirty="0" err="1"/>
              <a:t>cads</a:t>
            </a:r>
            <a:r>
              <a:rPr lang="es-ES" sz="1400" b="1" dirty="0"/>
              <a:t>);</a:t>
            </a:r>
          </a:p>
        </p:txBody>
      </p:sp>
      <p:sp>
        <p:nvSpPr>
          <p:cNvPr id="15" name="6 CuadroTexto">
            <a:extLst>
              <a:ext uri="{FF2B5EF4-FFF2-40B4-BE49-F238E27FC236}">
                <a16:creationId xmlns:a16="http://schemas.microsoft.com/office/drawing/2014/main" id="{371ADD60-3899-EF41-BC9B-4A3B88C9C4A4}"/>
              </a:ext>
            </a:extLst>
          </p:cNvPr>
          <p:cNvSpPr txBox="1"/>
          <p:nvPr/>
        </p:nvSpPr>
        <p:spPr>
          <a:xfrm>
            <a:off x="3647728" y="4482875"/>
            <a:ext cx="5400600" cy="307777"/>
          </a:xfrm>
          <a:prstGeom prst="rect">
            <a:avLst/>
          </a:prstGeom>
          <a:noFill/>
        </p:spPr>
        <p:txBody>
          <a:bodyPr wrap="square" rtlCol="0">
            <a:spAutoFit/>
          </a:bodyPr>
          <a:lstStyle/>
          <a:p>
            <a:r>
              <a:rPr lang="es-ES" sz="1400" dirty="0" err="1"/>
              <a:t>Stream</a:t>
            </a:r>
            <a:r>
              <a:rPr lang="es-ES" sz="1400" dirty="0"/>
              <a:t>&lt;</a:t>
            </a:r>
            <a:r>
              <a:rPr lang="es-ES" sz="1400" dirty="0" err="1"/>
              <a:t>Double</a:t>
            </a:r>
            <a:r>
              <a:rPr lang="es-ES" sz="1400" dirty="0"/>
              <a:t>&gt; </a:t>
            </a:r>
            <a:r>
              <a:rPr lang="es-ES" sz="1400" dirty="0" err="1"/>
              <a:t>st</a:t>
            </a:r>
            <a:r>
              <a:rPr lang="es-ES" sz="1400" dirty="0"/>
              <a:t>=</a:t>
            </a:r>
            <a:r>
              <a:rPr lang="es-ES" sz="1400" b="1" dirty="0" err="1"/>
              <a:t>Stream.of</a:t>
            </a:r>
            <a:r>
              <a:rPr lang="es-ES" sz="1400" b="1" dirty="0"/>
              <a:t>(2.4, 7.4, 9.1);</a:t>
            </a:r>
          </a:p>
        </p:txBody>
      </p:sp>
      <p:sp>
        <p:nvSpPr>
          <p:cNvPr id="16" name="7 CuadroTexto">
            <a:extLst>
              <a:ext uri="{FF2B5EF4-FFF2-40B4-BE49-F238E27FC236}">
                <a16:creationId xmlns:a16="http://schemas.microsoft.com/office/drawing/2014/main" id="{9327623B-BBE9-8246-A129-6CCC22F5E7B5}"/>
              </a:ext>
            </a:extLst>
          </p:cNvPr>
          <p:cNvSpPr txBox="1"/>
          <p:nvPr/>
        </p:nvSpPr>
        <p:spPr>
          <a:xfrm>
            <a:off x="3647728" y="5197254"/>
            <a:ext cx="4500594" cy="523220"/>
          </a:xfrm>
          <a:prstGeom prst="rect">
            <a:avLst/>
          </a:prstGeom>
          <a:noFill/>
        </p:spPr>
        <p:txBody>
          <a:bodyPr wrap="square" rtlCol="0">
            <a:spAutoFit/>
          </a:bodyPr>
          <a:lstStyle/>
          <a:p>
            <a:r>
              <a:rPr lang="es-ES" sz="1400" dirty="0" err="1"/>
              <a:t>IntStream</a:t>
            </a:r>
            <a:r>
              <a:rPr lang="es-ES" sz="1400" dirty="0"/>
              <a:t> </a:t>
            </a:r>
            <a:r>
              <a:rPr lang="es-ES" sz="1400" dirty="0" err="1"/>
              <a:t>stint</a:t>
            </a:r>
            <a:r>
              <a:rPr lang="es-ES" sz="1400" dirty="0"/>
              <a:t>=</a:t>
            </a:r>
            <a:r>
              <a:rPr lang="es-ES" sz="1400" b="1" dirty="0" err="1"/>
              <a:t>IntStream.range</a:t>
            </a:r>
            <a:r>
              <a:rPr lang="es-ES" sz="1400" b="1" dirty="0"/>
              <a:t>(1,10);</a:t>
            </a:r>
          </a:p>
          <a:p>
            <a:r>
              <a:rPr lang="es-ES" sz="1400" dirty="0" err="1"/>
              <a:t>IntStream</a:t>
            </a:r>
            <a:r>
              <a:rPr lang="es-ES" sz="1400" dirty="0"/>
              <a:t> stint2=</a:t>
            </a:r>
            <a:r>
              <a:rPr lang="es-ES" sz="1400" b="1" dirty="0" err="1"/>
              <a:t>IntStream.rangeClosed</a:t>
            </a:r>
            <a:r>
              <a:rPr lang="es-ES" sz="1400" b="1" dirty="0"/>
              <a:t>(1,10);</a:t>
            </a:r>
          </a:p>
        </p:txBody>
      </p:sp>
      <p:sp>
        <p:nvSpPr>
          <p:cNvPr id="17" name="10 CuadroTexto">
            <a:extLst>
              <a:ext uri="{FF2B5EF4-FFF2-40B4-BE49-F238E27FC236}">
                <a16:creationId xmlns:a16="http://schemas.microsoft.com/office/drawing/2014/main" id="{3AF2F2D9-34E0-DA4E-ADD7-55E1AA91B4F1}"/>
              </a:ext>
            </a:extLst>
          </p:cNvPr>
          <p:cNvSpPr txBox="1"/>
          <p:nvPr/>
        </p:nvSpPr>
        <p:spPr>
          <a:xfrm>
            <a:off x="8764368" y="5112368"/>
            <a:ext cx="1214446" cy="400110"/>
          </a:xfrm>
          <a:prstGeom prst="rect">
            <a:avLst/>
          </a:prstGeom>
          <a:noFill/>
        </p:spPr>
        <p:txBody>
          <a:bodyPr wrap="square" rtlCol="0">
            <a:spAutoFit/>
          </a:bodyPr>
          <a:lstStyle/>
          <a:p>
            <a:r>
              <a:rPr lang="es-ES" sz="1000" dirty="0" err="1"/>
              <a:t>Stream</a:t>
            </a:r>
            <a:r>
              <a:rPr lang="es-ES" sz="1000" dirty="0"/>
              <a:t> de tipos primitivos</a:t>
            </a:r>
          </a:p>
        </p:txBody>
      </p:sp>
      <p:sp>
        <p:nvSpPr>
          <p:cNvPr id="18" name="9 Llamada rectangular redondeada">
            <a:extLst>
              <a:ext uri="{FF2B5EF4-FFF2-40B4-BE49-F238E27FC236}">
                <a16:creationId xmlns:a16="http://schemas.microsoft.com/office/drawing/2014/main" id="{285FA746-B9E6-354A-AC8B-0B6739724960}"/>
              </a:ext>
            </a:extLst>
          </p:cNvPr>
          <p:cNvSpPr/>
          <p:nvPr/>
        </p:nvSpPr>
        <p:spPr>
          <a:xfrm>
            <a:off x="8730063" y="5133828"/>
            <a:ext cx="1071570" cy="357190"/>
          </a:xfrm>
          <a:prstGeom prst="wedgeRoundRectCallout">
            <a:avLst>
              <a:gd name="adj1" fmla="val -104283"/>
              <a:gd name="adj2" fmla="val 36147"/>
              <a:gd name="adj3" fmla="val 16667"/>
            </a:avLst>
          </a:prstGeom>
          <a:noFill/>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31022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err="1"/>
              <a:t>Streams</a:t>
            </a:r>
            <a:br>
              <a:rPr lang="es-ES" b="1" dirty="0">
                <a:solidFill>
                  <a:srgbClr val="8BB425"/>
                </a:solidFill>
              </a:rPr>
            </a:br>
            <a:r>
              <a:rPr lang="es-ES" sz="3600" b="1" dirty="0">
                <a:solidFill>
                  <a:srgbClr val="00519F"/>
                </a:solidFill>
              </a:rPr>
              <a:t> </a:t>
            </a: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919842" y="1439078"/>
            <a:ext cx="10352315" cy="4642994"/>
          </a:xfrm>
        </p:spPr>
        <p:txBody>
          <a:bodyPr numCol="1">
            <a:noAutofit/>
          </a:bodyPr>
          <a:lstStyle/>
          <a:p>
            <a:pPr marL="531813" lvl="3" indent="-531813">
              <a:lnSpc>
                <a:spcPct val="150000"/>
              </a:lnSpc>
              <a:buSzPct val="100000"/>
            </a:pPr>
            <a:r>
              <a:rPr lang="es-ES" b="1" dirty="0"/>
              <a:t>Tipos de métodos de </a:t>
            </a:r>
            <a:r>
              <a:rPr lang="es-ES" b="1" dirty="0" err="1"/>
              <a:t>Stream</a:t>
            </a:r>
            <a:endParaRPr lang="es-ES" b="1" dirty="0"/>
          </a:p>
          <a:p>
            <a:pPr marL="531813" lvl="3" indent="-531813">
              <a:lnSpc>
                <a:spcPct val="150000"/>
              </a:lnSpc>
              <a:buSzPct val="100000"/>
            </a:pPr>
            <a:endParaRPr lang="es-ES" dirty="0"/>
          </a:p>
          <a:p>
            <a:pPr marL="989013" lvl="4" indent="-531813">
              <a:lnSpc>
                <a:spcPct val="150000"/>
              </a:lnSpc>
              <a:spcAft>
                <a:spcPts val="1200"/>
              </a:spcAft>
              <a:buSzPct val="100000"/>
              <a:defRPr/>
            </a:pPr>
            <a:r>
              <a:rPr lang="es-ES" dirty="0"/>
              <a:t>Métodos intermedios. El resultado de su ejecución es un nuevo </a:t>
            </a:r>
            <a:r>
              <a:rPr lang="es-ES" dirty="0" err="1"/>
              <a:t>Stream</a:t>
            </a:r>
            <a:r>
              <a:rPr lang="es-ES" dirty="0"/>
              <a:t>. Ejemplos: filtrado y transformación de datos, ordenación, etc.</a:t>
            </a:r>
          </a:p>
          <a:p>
            <a:pPr marL="989013" lvl="4" indent="-531813">
              <a:lnSpc>
                <a:spcPct val="150000"/>
              </a:lnSpc>
              <a:spcAft>
                <a:spcPts val="1200"/>
              </a:spcAft>
              <a:buSzPct val="100000"/>
              <a:defRPr/>
            </a:pPr>
            <a:r>
              <a:rPr lang="es-ES" dirty="0"/>
              <a:t>Métodos finales. Generan un resultado. Pueden ser </a:t>
            </a:r>
            <a:r>
              <a:rPr lang="es-ES" dirty="0" err="1"/>
              <a:t>void</a:t>
            </a:r>
            <a:r>
              <a:rPr lang="es-ES" dirty="0"/>
              <a:t> o devolver un valor resultado de alguna operación. Ejemplos: calculo (suma, mayor, menor, …), búsquedas, reducción, etc.</a:t>
            </a: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7434AC83-0869-3743-8EF5-47148DD2C146}"/>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2453B20E-4E66-7649-98F3-3A3227657086}"/>
              </a:ext>
            </a:extLst>
          </p:cNvPr>
          <p:cNvSpPr>
            <a:spLocks noGrp="1"/>
          </p:cNvSpPr>
          <p:nvPr>
            <p:ph type="sldNum" sz="quarter" idx="11"/>
          </p:nvPr>
        </p:nvSpPr>
        <p:spPr/>
        <p:txBody>
          <a:bodyPr/>
          <a:lstStyle/>
          <a:p>
            <a:fld id="{0D6589CA-84B8-4374-A56F-EE47C518290A}" type="slidenum">
              <a:rPr lang="es-ES" smtClean="0"/>
              <a:pPr/>
              <a:t>15</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1976293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err="1"/>
              <a:t>Optional</a:t>
            </a:r>
            <a:br>
              <a:rPr lang="es-ES" b="1" dirty="0">
                <a:solidFill>
                  <a:srgbClr val="8BB425"/>
                </a:solidFill>
              </a:rPr>
            </a:br>
            <a:br>
              <a:rPr lang="es-ES" sz="2200" b="1" dirty="0">
                <a:solidFill>
                  <a:schemeClr val="accent6">
                    <a:lumMod val="75000"/>
                  </a:schemeClr>
                </a:solidFill>
                <a:latin typeface="Arial" pitchFamily="34" charset="0"/>
                <a:cs typeface="Arial" pitchFamily="34" charset="0"/>
              </a:rPr>
            </a:br>
            <a:endParaRPr lang="es-ES" sz="2200" b="1" dirty="0">
              <a:solidFill>
                <a:schemeClr val="accent6">
                  <a:lumMod val="75000"/>
                </a:schemeClr>
              </a:solidFill>
              <a:latin typeface="Arial" pitchFamily="34" charset="0"/>
              <a:cs typeface="Arial" pitchFamily="34" charset="0"/>
            </a:endParaRPr>
          </a:p>
        </p:txBody>
      </p:sp>
      <p:sp>
        <p:nvSpPr>
          <p:cNvPr id="3" name="2 Marcador de contenido"/>
          <p:cNvSpPr>
            <a:spLocks noGrp="1"/>
          </p:cNvSpPr>
          <p:nvPr>
            <p:ph sz="half" idx="2"/>
          </p:nvPr>
        </p:nvSpPr>
        <p:spPr>
          <a:xfrm>
            <a:off x="919842" y="1365104"/>
            <a:ext cx="10352315" cy="4642994"/>
          </a:xfrm>
        </p:spPr>
        <p:txBody>
          <a:bodyPr numCol="1">
            <a:noAutofit/>
          </a:bodyPr>
          <a:lstStyle/>
          <a:p>
            <a:pPr marL="527050" indent="15875">
              <a:lnSpc>
                <a:spcPct val="150000"/>
              </a:lnSpc>
              <a:buClr>
                <a:srgbClr val="8BB425"/>
              </a:buClr>
              <a:buSzPct val="150000"/>
              <a:buFont typeface="Wingdings" pitchFamily="2" charset="2"/>
              <a:buChar char="Ä"/>
            </a:pPr>
            <a:endParaRPr lang="es-ES" sz="1600" dirty="0">
              <a:solidFill>
                <a:srgbClr val="00519F"/>
              </a:solidFill>
            </a:endParaRPr>
          </a:p>
          <a:p>
            <a:pPr marL="531813" lvl="3" indent="-531813">
              <a:lnSpc>
                <a:spcPct val="150000"/>
              </a:lnSpc>
              <a:spcAft>
                <a:spcPts val="600"/>
              </a:spcAft>
              <a:buSzPct val="100000"/>
              <a:defRPr/>
            </a:pPr>
            <a:r>
              <a:rPr lang="es-ES" dirty="0"/>
              <a:t>Encapsula resultados de una operación final de un </a:t>
            </a:r>
            <a:r>
              <a:rPr lang="es-ES" dirty="0" err="1"/>
              <a:t>Stream</a:t>
            </a:r>
            <a:endParaRPr lang="es-ES" dirty="0"/>
          </a:p>
          <a:p>
            <a:pPr marL="531813" lvl="3" indent="-531813">
              <a:lnSpc>
                <a:spcPct val="150000"/>
              </a:lnSpc>
              <a:spcAft>
                <a:spcPts val="600"/>
              </a:spcAft>
              <a:buSzPct val="100000"/>
              <a:defRPr/>
            </a:pPr>
            <a:r>
              <a:rPr lang="es-ES" dirty="0"/>
              <a:t>Podemos utilizar los siguientes métodos para manipularlo:</a:t>
            </a:r>
          </a:p>
          <a:p>
            <a:pPr marL="989013" lvl="4" indent="-531813">
              <a:lnSpc>
                <a:spcPct val="150000"/>
              </a:lnSpc>
              <a:spcAft>
                <a:spcPts val="600"/>
              </a:spcAft>
              <a:buClr>
                <a:schemeClr val="tx1"/>
              </a:buClr>
              <a:buSzPct val="100000"/>
              <a:defRPr/>
            </a:pPr>
            <a:r>
              <a:rPr lang="es-ES" dirty="0"/>
              <a:t> T </a:t>
            </a:r>
            <a:r>
              <a:rPr lang="es-ES" dirty="0" err="1"/>
              <a:t>get</a:t>
            </a:r>
            <a:r>
              <a:rPr lang="es-ES" dirty="0"/>
              <a:t>(). Devuelve el valor encapsulado. Si no hay ningún valor, lanza una </a:t>
            </a:r>
            <a:r>
              <a:rPr lang="es-ES" dirty="0" err="1"/>
              <a:t>NoSuchElementException</a:t>
            </a:r>
            <a:endParaRPr lang="es-ES" dirty="0"/>
          </a:p>
          <a:p>
            <a:pPr marL="989013" lvl="4" indent="-531813">
              <a:lnSpc>
                <a:spcPct val="150000"/>
              </a:lnSpc>
              <a:spcAft>
                <a:spcPts val="600"/>
              </a:spcAft>
              <a:buClr>
                <a:schemeClr val="tx1"/>
              </a:buClr>
              <a:buSzPct val="100000"/>
              <a:defRPr/>
            </a:pPr>
            <a:r>
              <a:rPr lang="es-ES" dirty="0"/>
              <a:t> T </a:t>
            </a:r>
            <a:r>
              <a:rPr lang="es-ES" dirty="0" err="1"/>
              <a:t>orElse</a:t>
            </a:r>
            <a:r>
              <a:rPr lang="es-ES" dirty="0"/>
              <a:t>(T </a:t>
            </a:r>
            <a:r>
              <a:rPr lang="es-ES" dirty="0" err="1"/>
              <a:t>other</a:t>
            </a:r>
            <a:r>
              <a:rPr lang="es-ES" dirty="0"/>
              <a:t>). Devuelve el valor encapsulado. Si no hay ninguno, entonces devuelve el valor pasado como parámetro.</a:t>
            </a:r>
          </a:p>
          <a:p>
            <a:pPr marL="989013" lvl="4" indent="-531813">
              <a:lnSpc>
                <a:spcPct val="150000"/>
              </a:lnSpc>
              <a:spcAft>
                <a:spcPts val="600"/>
              </a:spcAft>
              <a:buClr>
                <a:schemeClr val="tx1"/>
              </a:buClr>
              <a:buSzPct val="100000"/>
              <a:defRPr/>
            </a:pPr>
            <a:r>
              <a:rPr lang="es-ES" dirty="0"/>
              <a:t> </a:t>
            </a:r>
            <a:r>
              <a:rPr lang="es-ES" dirty="0" err="1"/>
              <a:t>boolean</a:t>
            </a:r>
            <a:r>
              <a:rPr lang="es-ES" dirty="0"/>
              <a:t> </a:t>
            </a:r>
            <a:r>
              <a:rPr lang="es-ES" dirty="0" err="1"/>
              <a:t>isPresent</a:t>
            </a:r>
            <a:r>
              <a:rPr lang="es-ES" dirty="0"/>
              <a:t>(). Permite comprobar si contiene o no algún valor.</a:t>
            </a:r>
          </a:p>
          <a:p>
            <a:pPr marL="531813" lvl="3" indent="-531813">
              <a:lnSpc>
                <a:spcPct val="150000"/>
              </a:lnSpc>
              <a:spcAft>
                <a:spcPts val="600"/>
              </a:spcAft>
              <a:buSzPct val="100000"/>
              <a:defRPr/>
            </a:pPr>
            <a:r>
              <a:rPr lang="es-ES" dirty="0"/>
              <a:t>Existen las variantes </a:t>
            </a:r>
            <a:r>
              <a:rPr lang="es-ES" dirty="0" err="1"/>
              <a:t>OptionalInt</a:t>
            </a:r>
            <a:r>
              <a:rPr lang="es-ES" dirty="0"/>
              <a:t> y </a:t>
            </a:r>
            <a:r>
              <a:rPr lang="es-ES" dirty="0" err="1"/>
              <a:t>OptionalDouble</a:t>
            </a:r>
            <a:r>
              <a:rPr lang="es-ES" dirty="0"/>
              <a:t> que encapsulan tipos primitivos</a:t>
            </a:r>
          </a:p>
          <a:p>
            <a:pPr marL="527050" indent="15875">
              <a:lnSpc>
                <a:spcPct val="150000"/>
              </a:lnSpc>
              <a:buClr>
                <a:srgbClr val="8BB425"/>
              </a:buClr>
              <a:buSzPct val="150000"/>
              <a:buFont typeface="Wingdings" pitchFamily="2" charset="2"/>
              <a:buChar char="Ä"/>
            </a:pPr>
            <a:endParaRPr lang="es-ES" sz="1200" dirty="0">
              <a:solidFill>
                <a:srgbClr val="00519F"/>
              </a:solidFill>
            </a:endParaRPr>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7C0A840B-E72F-7145-8284-392346801610}"/>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4BE919C9-2B0D-6847-B784-CF43AD3BC255}"/>
              </a:ext>
            </a:extLst>
          </p:cNvPr>
          <p:cNvSpPr>
            <a:spLocks noGrp="1"/>
          </p:cNvSpPr>
          <p:nvPr>
            <p:ph type="sldNum" sz="quarter" idx="11"/>
          </p:nvPr>
        </p:nvSpPr>
        <p:spPr/>
        <p:txBody>
          <a:bodyPr/>
          <a:lstStyle/>
          <a:p>
            <a:fld id="{0D6589CA-84B8-4374-A56F-EE47C518290A}" type="slidenum">
              <a:rPr lang="es-ES" smtClean="0"/>
              <a:pPr/>
              <a:t>16</a:t>
            </a:fld>
            <a:endParaRPr lang="es-ES" dirty="0"/>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1201165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6202E2-DFA6-2D43-992A-4BAC426D1734}"/>
              </a:ext>
            </a:extLst>
          </p:cNvPr>
          <p:cNvSpPr>
            <a:spLocks noGrp="1"/>
          </p:cNvSpPr>
          <p:nvPr>
            <p:ph type="title"/>
          </p:nvPr>
        </p:nvSpPr>
        <p:spPr/>
        <p:txBody>
          <a:bodyPr>
            <a:normAutofit/>
          </a:bodyPr>
          <a:lstStyle/>
          <a:p>
            <a:pPr>
              <a:defRPr/>
            </a:pPr>
            <a:r>
              <a:rPr lang="es-ES" dirty="0"/>
              <a:t>Problemas con </a:t>
            </a:r>
            <a:r>
              <a:rPr lang="es-ES" dirty="0" err="1"/>
              <a:t>java.util.Date</a:t>
            </a:r>
            <a:endParaRPr lang="es-ES" dirty="0"/>
          </a:p>
        </p:txBody>
      </p:sp>
      <p:sp>
        <p:nvSpPr>
          <p:cNvPr id="79874" name="Marcador de contenido 3">
            <a:extLst>
              <a:ext uri="{FF2B5EF4-FFF2-40B4-BE49-F238E27FC236}">
                <a16:creationId xmlns:a16="http://schemas.microsoft.com/office/drawing/2014/main" id="{2B8A2848-043B-5F4C-9375-6FFB81A7347D}"/>
              </a:ext>
            </a:extLst>
          </p:cNvPr>
          <p:cNvSpPr>
            <a:spLocks noGrp="1" noChangeArrowheads="1"/>
          </p:cNvSpPr>
          <p:nvPr>
            <p:ph sz="half" idx="2"/>
          </p:nvPr>
        </p:nvSpPr>
        <p:spPr bwMode="auto">
          <a:xfrm>
            <a:off x="1309460" y="2160087"/>
            <a:ext cx="10352315" cy="46429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normAutofit/>
          </a:bodyPr>
          <a:lstStyle/>
          <a:p>
            <a:pPr marL="531813" lvl="3" indent="-531813" fontAlgn="base">
              <a:lnSpc>
                <a:spcPct val="150000"/>
              </a:lnSpc>
              <a:spcAft>
                <a:spcPct val="0"/>
              </a:spcAft>
              <a:buSzPct val="100000"/>
            </a:pPr>
            <a:r>
              <a:rPr altLang="es-ES" dirty="0"/>
              <a:t>La instancia es mutable </a:t>
            </a:r>
            <a:r>
              <a:rPr lang="mr-IN" altLang="es-ES" dirty="0"/>
              <a:t>–</a:t>
            </a:r>
            <a:r>
              <a:rPr altLang="es-ES" dirty="0"/>
              <a:t> no compatible con Lambda.</a:t>
            </a:r>
          </a:p>
          <a:p>
            <a:pPr marL="531813" lvl="3" indent="-531813" fontAlgn="base">
              <a:lnSpc>
                <a:spcPct val="150000"/>
              </a:lnSpc>
              <a:spcAft>
                <a:spcPct val="0"/>
              </a:spcAft>
              <a:buSzPct val="100000"/>
            </a:pPr>
            <a:endParaRPr altLang="es-ES" dirty="0"/>
          </a:p>
          <a:p>
            <a:pPr marL="531813" lvl="3" indent="-531813" fontAlgn="base">
              <a:lnSpc>
                <a:spcPct val="150000"/>
              </a:lnSpc>
              <a:spcAft>
                <a:spcPct val="0"/>
              </a:spcAft>
              <a:buSzPct val="100000"/>
            </a:pPr>
            <a:r>
              <a:rPr altLang="es-ES" dirty="0"/>
              <a:t>No es </a:t>
            </a:r>
            <a:r>
              <a:rPr altLang="es-ES" dirty="0" err="1"/>
              <a:t>thread</a:t>
            </a:r>
            <a:r>
              <a:rPr altLang="es-ES" dirty="0"/>
              <a:t> </a:t>
            </a:r>
            <a:r>
              <a:rPr altLang="es-ES" dirty="0" err="1"/>
              <a:t>safe</a:t>
            </a:r>
            <a:r>
              <a:rPr altLang="es-ES" dirty="0"/>
              <a:t>.</a:t>
            </a:r>
          </a:p>
          <a:p>
            <a:pPr marL="531813" lvl="3" indent="-531813" fontAlgn="base">
              <a:lnSpc>
                <a:spcPct val="150000"/>
              </a:lnSpc>
              <a:spcAft>
                <a:spcPct val="0"/>
              </a:spcAft>
              <a:buSzPct val="100000"/>
            </a:pPr>
            <a:endParaRPr altLang="es-ES" dirty="0"/>
          </a:p>
          <a:p>
            <a:pPr marL="531813" lvl="3" indent="-531813" fontAlgn="base">
              <a:lnSpc>
                <a:spcPct val="150000"/>
              </a:lnSpc>
              <a:spcAft>
                <a:spcPct val="0"/>
              </a:spcAft>
              <a:buSzPct val="100000"/>
            </a:pPr>
            <a:r>
              <a:rPr altLang="es-ES" dirty="0"/>
              <a:t>Gestiona fechas y horas de forma conjunta.</a:t>
            </a:r>
          </a:p>
        </p:txBody>
      </p:sp>
      <p:sp>
        <p:nvSpPr>
          <p:cNvPr id="3" name="Marcador de pie de página 2">
            <a:extLst>
              <a:ext uri="{FF2B5EF4-FFF2-40B4-BE49-F238E27FC236}">
                <a16:creationId xmlns:a16="http://schemas.microsoft.com/office/drawing/2014/main" id="{62233C48-AE01-F848-AF86-234362473F36}"/>
              </a:ext>
            </a:extLst>
          </p:cNvPr>
          <p:cNvSpPr>
            <a:spLocks noGrp="1"/>
          </p:cNvSpPr>
          <p:nvPr>
            <p:ph type="ftr" sz="quarter" idx="10"/>
          </p:nvPr>
        </p:nvSpPr>
        <p:spPr/>
        <p:txBody>
          <a:bodyPr/>
          <a:lstStyle/>
          <a:p>
            <a:pPr>
              <a:defRPr/>
            </a:pPr>
            <a:r>
              <a:rPr lang="es-ES"/>
              <a:t>Formador: Ana Isabel Vegas</a:t>
            </a:r>
            <a:endParaRPr lang="es-ES" dirty="0"/>
          </a:p>
        </p:txBody>
      </p:sp>
      <p:sp>
        <p:nvSpPr>
          <p:cNvPr id="79875" name="Marcador de número de diapositiva 5">
            <a:extLst>
              <a:ext uri="{FF2B5EF4-FFF2-40B4-BE49-F238E27FC236}">
                <a16:creationId xmlns:a16="http://schemas.microsoft.com/office/drawing/2014/main" id="{79527946-336A-B344-81CE-BBB496DB727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18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371475" indent="-142875">
              <a:defRPr sz="18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5715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8001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10287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2573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4859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7145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9431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105B944C-43F8-9846-9C0D-A55B09A1B7E4}" type="slidenum">
              <a:rPr lang="es-ES" altLang="es-ES">
                <a:solidFill>
                  <a:schemeClr val="tx1"/>
                </a:solidFill>
                <a:latin typeface="+mn-lt"/>
                <a:cs typeface="+mn-cs"/>
              </a:rPr>
              <a:pPr/>
              <a:t>17</a:t>
            </a:fld>
            <a:endParaRPr lang="es-ES" altLang="es-ES" dirty="0">
              <a:solidFill>
                <a:schemeClr val="tx1"/>
              </a:solidFill>
              <a:latin typeface="+mn-lt"/>
              <a:cs typeface="+mn-cs"/>
            </a:endParaRPr>
          </a:p>
        </p:txBody>
      </p:sp>
    </p:spTree>
    <p:extLst>
      <p:ext uri="{BB962C8B-B14F-4D97-AF65-F5344CB8AC3E}">
        <p14:creationId xmlns:p14="http://schemas.microsoft.com/office/powerpoint/2010/main" val="149498922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7FAA86-DDDE-0B4F-9E3C-CEF537C43D65}"/>
              </a:ext>
            </a:extLst>
          </p:cNvPr>
          <p:cNvSpPr>
            <a:spLocks noGrp="1"/>
          </p:cNvSpPr>
          <p:nvPr>
            <p:ph type="title"/>
          </p:nvPr>
        </p:nvSpPr>
        <p:spPr/>
        <p:txBody>
          <a:bodyPr>
            <a:normAutofit/>
          </a:bodyPr>
          <a:lstStyle/>
          <a:p>
            <a:pPr>
              <a:defRPr/>
            </a:pPr>
            <a:r>
              <a:rPr lang="es-ES" dirty="0"/>
              <a:t>Nuevo </a:t>
            </a:r>
            <a:r>
              <a:rPr lang="es-ES" dirty="0" err="1"/>
              <a:t>java.time</a:t>
            </a:r>
            <a:endParaRPr lang="es-ES" dirty="0"/>
          </a:p>
        </p:txBody>
      </p:sp>
      <p:sp>
        <p:nvSpPr>
          <p:cNvPr id="80898" name="Marcador de contenido 3">
            <a:extLst>
              <a:ext uri="{FF2B5EF4-FFF2-40B4-BE49-F238E27FC236}">
                <a16:creationId xmlns:a16="http://schemas.microsoft.com/office/drawing/2014/main" id="{8BB5A82D-8907-654F-9AAE-492AC203DFAF}"/>
              </a:ext>
            </a:extLst>
          </p:cNvPr>
          <p:cNvSpPr>
            <a:spLocks noGrp="1" noChangeArrowheads="1"/>
          </p:cNvSpPr>
          <p:nvPr>
            <p:ph sz="half" idx="2"/>
          </p:nvPr>
        </p:nvSpPr>
        <p:spPr bwMode="auto">
          <a:xfrm>
            <a:off x="919842" y="2124369"/>
            <a:ext cx="10352315" cy="46429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normAutofit/>
          </a:bodyPr>
          <a:lstStyle/>
          <a:p>
            <a:pPr marL="531813" lvl="3" indent="-531813" fontAlgn="base">
              <a:lnSpc>
                <a:spcPct val="150000"/>
              </a:lnSpc>
              <a:spcAft>
                <a:spcPct val="0"/>
              </a:spcAft>
              <a:buSzPct val="100000"/>
            </a:pPr>
            <a:r>
              <a:rPr altLang="es-ES" dirty="0"/>
              <a:t>La principal novedad es la separación de fechas y horas.</a:t>
            </a:r>
          </a:p>
          <a:p>
            <a:pPr marL="531813" lvl="3" indent="-531813" fontAlgn="base">
              <a:lnSpc>
                <a:spcPct val="150000"/>
              </a:lnSpc>
              <a:spcAft>
                <a:spcPct val="0"/>
              </a:spcAft>
              <a:buSzPct val="100000"/>
            </a:pPr>
            <a:endParaRPr altLang="es-ES" dirty="0"/>
          </a:p>
          <a:p>
            <a:pPr marL="531813" lvl="3" indent="-531813" fontAlgn="base">
              <a:lnSpc>
                <a:spcPct val="150000"/>
              </a:lnSpc>
              <a:spcAft>
                <a:spcPct val="0"/>
              </a:spcAft>
              <a:buSzPct val="100000"/>
            </a:pPr>
            <a:r>
              <a:rPr altLang="es-ES" dirty="0" err="1"/>
              <a:t>toString</a:t>
            </a:r>
            <a:r>
              <a:rPr altLang="es-ES" dirty="0"/>
              <a:t>() es entendible.</a:t>
            </a:r>
          </a:p>
          <a:p>
            <a:pPr marL="531813" lvl="3" indent="-531813" fontAlgn="base">
              <a:lnSpc>
                <a:spcPct val="150000"/>
              </a:lnSpc>
              <a:spcAft>
                <a:spcPct val="0"/>
              </a:spcAft>
              <a:buSzPct val="100000"/>
            </a:pPr>
            <a:endParaRPr altLang="es-ES" dirty="0"/>
          </a:p>
          <a:p>
            <a:pPr marL="531813" lvl="3" indent="-531813" fontAlgn="base">
              <a:lnSpc>
                <a:spcPct val="150000"/>
              </a:lnSpc>
              <a:spcAft>
                <a:spcPct val="0"/>
              </a:spcAft>
              <a:buSzPct val="100000"/>
            </a:pPr>
            <a:r>
              <a:rPr altLang="es-ES" dirty="0"/>
              <a:t>Resuelve los problemas vistos en la diapositiva anterior.</a:t>
            </a:r>
          </a:p>
          <a:p>
            <a:pPr marL="531813" lvl="3" indent="-531813" fontAlgn="base">
              <a:lnSpc>
                <a:spcPct val="150000"/>
              </a:lnSpc>
              <a:spcAft>
                <a:spcPct val="0"/>
              </a:spcAft>
              <a:buSzPct val="100000"/>
            </a:pPr>
            <a:endParaRPr altLang="es-ES" dirty="0"/>
          </a:p>
          <a:p>
            <a:pPr marL="531813" lvl="3" indent="-531813" fontAlgn="base">
              <a:lnSpc>
                <a:spcPct val="150000"/>
              </a:lnSpc>
              <a:spcAft>
                <a:spcPct val="0"/>
              </a:spcAft>
              <a:buSzPct val="100000"/>
            </a:pPr>
            <a:r>
              <a:rPr altLang="es-ES" dirty="0"/>
              <a:t>Implementan </a:t>
            </a:r>
            <a:r>
              <a:rPr altLang="es-ES" dirty="0" err="1"/>
              <a:t>TemporalAccesor</a:t>
            </a:r>
            <a:r>
              <a:rPr altLang="es-ES" dirty="0"/>
              <a:t>.</a:t>
            </a:r>
          </a:p>
        </p:txBody>
      </p:sp>
      <p:sp>
        <p:nvSpPr>
          <p:cNvPr id="3" name="Marcador de pie de página 2">
            <a:extLst>
              <a:ext uri="{FF2B5EF4-FFF2-40B4-BE49-F238E27FC236}">
                <a16:creationId xmlns:a16="http://schemas.microsoft.com/office/drawing/2014/main" id="{A4F89FEF-FA5A-8C48-BAE1-42286F76B02B}"/>
              </a:ext>
            </a:extLst>
          </p:cNvPr>
          <p:cNvSpPr>
            <a:spLocks noGrp="1"/>
          </p:cNvSpPr>
          <p:nvPr>
            <p:ph type="ftr" sz="quarter" idx="10"/>
          </p:nvPr>
        </p:nvSpPr>
        <p:spPr/>
        <p:txBody>
          <a:bodyPr/>
          <a:lstStyle/>
          <a:p>
            <a:pPr>
              <a:defRPr/>
            </a:pPr>
            <a:r>
              <a:rPr lang="es-ES"/>
              <a:t>Formador: Ana Isabel Vegas</a:t>
            </a:r>
            <a:endParaRPr lang="es-ES" dirty="0"/>
          </a:p>
        </p:txBody>
      </p:sp>
      <p:sp>
        <p:nvSpPr>
          <p:cNvPr id="80899" name="Marcador de número de diapositiva 5">
            <a:extLst>
              <a:ext uri="{FF2B5EF4-FFF2-40B4-BE49-F238E27FC236}">
                <a16:creationId xmlns:a16="http://schemas.microsoft.com/office/drawing/2014/main" id="{335E8038-19E4-804D-853C-26303ED5C52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18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371475" indent="-142875">
              <a:defRPr sz="18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5715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8001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10287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2573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4859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7145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9431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D820952B-0779-DD4D-8EE7-9B1BDFE887AC}" type="slidenum">
              <a:rPr lang="es-ES" altLang="es-ES">
                <a:solidFill>
                  <a:schemeClr val="tx1"/>
                </a:solidFill>
                <a:latin typeface="+mn-lt"/>
                <a:cs typeface="+mn-cs"/>
              </a:rPr>
              <a:pPr/>
              <a:t>18</a:t>
            </a:fld>
            <a:endParaRPr lang="es-ES" altLang="es-ES" dirty="0">
              <a:solidFill>
                <a:schemeClr val="tx1"/>
              </a:solidFill>
              <a:latin typeface="+mn-lt"/>
              <a:cs typeface="+mn-cs"/>
            </a:endParaRPr>
          </a:p>
        </p:txBody>
      </p:sp>
    </p:spTree>
    <p:extLst>
      <p:ext uri="{BB962C8B-B14F-4D97-AF65-F5344CB8AC3E}">
        <p14:creationId xmlns:p14="http://schemas.microsoft.com/office/powerpoint/2010/main" val="234519963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14E5D2-CB38-C54F-AE10-B3674E81067C}"/>
              </a:ext>
            </a:extLst>
          </p:cNvPr>
          <p:cNvSpPr>
            <a:spLocks noGrp="1"/>
          </p:cNvSpPr>
          <p:nvPr>
            <p:ph type="title"/>
          </p:nvPr>
        </p:nvSpPr>
        <p:spPr/>
        <p:txBody>
          <a:bodyPr>
            <a:normAutofit/>
          </a:bodyPr>
          <a:lstStyle/>
          <a:p>
            <a:pPr>
              <a:defRPr/>
            </a:pPr>
            <a:r>
              <a:rPr lang="es-ES" dirty="0"/>
              <a:t>Nuevas clases</a:t>
            </a:r>
          </a:p>
        </p:txBody>
      </p:sp>
      <p:sp>
        <p:nvSpPr>
          <p:cNvPr id="81922" name="Marcador de contenido 3">
            <a:extLst>
              <a:ext uri="{FF2B5EF4-FFF2-40B4-BE49-F238E27FC236}">
                <a16:creationId xmlns:a16="http://schemas.microsoft.com/office/drawing/2014/main" id="{C88DE09B-5A27-4747-9A5E-F1D0B61B7B48}"/>
              </a:ext>
            </a:extLst>
          </p:cNvPr>
          <p:cNvSpPr>
            <a:spLocks noGrp="1" noChangeArrowheads="1"/>
          </p:cNvSpPr>
          <p:nvPr>
            <p:ph sz="half" idx="2"/>
          </p:nvPr>
        </p:nvSpPr>
        <p:spPr bwMode="auto">
          <a:xfrm>
            <a:off x="1215962" y="1996725"/>
            <a:ext cx="10352315" cy="46429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normAutofit/>
          </a:bodyPr>
          <a:lstStyle/>
          <a:p>
            <a:pPr marL="531813" lvl="3" indent="-531813" fontAlgn="base">
              <a:lnSpc>
                <a:spcPct val="150000"/>
              </a:lnSpc>
              <a:spcAft>
                <a:spcPct val="0"/>
              </a:spcAft>
              <a:buSzPct val="100000"/>
            </a:pPr>
            <a:r>
              <a:rPr altLang="es-ES" dirty="0" err="1"/>
              <a:t>LocalDate</a:t>
            </a:r>
            <a:r>
              <a:rPr altLang="es-ES" dirty="0"/>
              <a:t>; Para manejar fechas</a:t>
            </a:r>
          </a:p>
          <a:p>
            <a:pPr marL="531813" lvl="3" indent="-531813" fontAlgn="base">
              <a:lnSpc>
                <a:spcPct val="150000"/>
              </a:lnSpc>
              <a:spcAft>
                <a:spcPct val="0"/>
              </a:spcAft>
              <a:buSzPct val="100000"/>
            </a:pPr>
            <a:endParaRPr altLang="es-ES" dirty="0"/>
          </a:p>
          <a:p>
            <a:pPr marL="531813" lvl="3" indent="-531813" fontAlgn="base">
              <a:lnSpc>
                <a:spcPct val="150000"/>
              </a:lnSpc>
              <a:spcAft>
                <a:spcPct val="0"/>
              </a:spcAft>
              <a:buSzPct val="100000"/>
            </a:pPr>
            <a:r>
              <a:rPr altLang="es-ES" dirty="0" err="1"/>
              <a:t>LocalTime</a:t>
            </a:r>
            <a:r>
              <a:rPr altLang="es-ES" dirty="0"/>
              <a:t>; Para tratar horas.</a:t>
            </a:r>
          </a:p>
          <a:p>
            <a:pPr marL="531813" lvl="3" indent="-531813" fontAlgn="base">
              <a:lnSpc>
                <a:spcPct val="150000"/>
              </a:lnSpc>
              <a:spcAft>
                <a:spcPct val="0"/>
              </a:spcAft>
              <a:buSzPct val="100000"/>
            </a:pPr>
            <a:endParaRPr altLang="es-ES" dirty="0"/>
          </a:p>
          <a:p>
            <a:pPr marL="531813" lvl="3" indent="-531813" fontAlgn="base">
              <a:lnSpc>
                <a:spcPct val="150000"/>
              </a:lnSpc>
              <a:spcAft>
                <a:spcPct val="0"/>
              </a:spcAft>
              <a:buSzPct val="100000"/>
            </a:pPr>
            <a:r>
              <a:rPr altLang="es-ES" dirty="0" err="1"/>
              <a:t>LocalDateTime</a:t>
            </a:r>
            <a:r>
              <a:rPr altLang="es-ES" dirty="0"/>
              <a:t>; </a:t>
            </a:r>
            <a:r>
              <a:rPr altLang="es-ES" dirty="0" err="1"/>
              <a:t>Combinacion</a:t>
            </a:r>
            <a:r>
              <a:rPr altLang="es-ES" dirty="0"/>
              <a:t> de las dos </a:t>
            </a:r>
            <a:r>
              <a:rPr altLang="es-ES" dirty="0" err="1"/>
              <a:t>anteriores</a:t>
            </a:r>
            <a:r>
              <a:rPr altLang="es-ES" dirty="0"/>
              <a:t>.</a:t>
            </a:r>
          </a:p>
        </p:txBody>
      </p:sp>
      <p:sp>
        <p:nvSpPr>
          <p:cNvPr id="3" name="Marcador de pie de página 2">
            <a:extLst>
              <a:ext uri="{FF2B5EF4-FFF2-40B4-BE49-F238E27FC236}">
                <a16:creationId xmlns:a16="http://schemas.microsoft.com/office/drawing/2014/main" id="{2DEF93E1-90AD-0249-BC0F-05306A5C77AD}"/>
              </a:ext>
            </a:extLst>
          </p:cNvPr>
          <p:cNvSpPr>
            <a:spLocks noGrp="1"/>
          </p:cNvSpPr>
          <p:nvPr>
            <p:ph type="ftr" sz="quarter" idx="10"/>
          </p:nvPr>
        </p:nvSpPr>
        <p:spPr/>
        <p:txBody>
          <a:bodyPr/>
          <a:lstStyle/>
          <a:p>
            <a:pPr>
              <a:defRPr/>
            </a:pPr>
            <a:r>
              <a:rPr lang="es-ES"/>
              <a:t>Formador: Ana Isabel Vegas</a:t>
            </a:r>
            <a:endParaRPr lang="es-ES" dirty="0"/>
          </a:p>
        </p:txBody>
      </p:sp>
      <p:sp>
        <p:nvSpPr>
          <p:cNvPr id="81923" name="Marcador de número de diapositiva 5">
            <a:extLst>
              <a:ext uri="{FF2B5EF4-FFF2-40B4-BE49-F238E27FC236}">
                <a16:creationId xmlns:a16="http://schemas.microsoft.com/office/drawing/2014/main" id="{209FBF97-AFD3-B647-91F1-D08733442D0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18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371475" indent="-142875">
              <a:defRPr sz="18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5715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8001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10287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2573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4859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7145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9431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6018D971-F091-8B41-A9B6-62AB3F3CAA5D}" type="slidenum">
              <a:rPr lang="es-ES" altLang="es-ES">
                <a:solidFill>
                  <a:schemeClr val="tx1"/>
                </a:solidFill>
                <a:latin typeface="+mn-lt"/>
                <a:cs typeface="+mn-cs"/>
              </a:rPr>
              <a:pPr/>
              <a:t>19</a:t>
            </a:fld>
            <a:endParaRPr lang="es-ES" altLang="es-ES" dirty="0">
              <a:solidFill>
                <a:schemeClr val="tx1"/>
              </a:solidFill>
              <a:latin typeface="+mn-lt"/>
              <a:cs typeface="+mn-cs"/>
            </a:endParaRPr>
          </a:p>
        </p:txBody>
      </p:sp>
    </p:spTree>
    <p:extLst>
      <p:ext uri="{BB962C8B-B14F-4D97-AF65-F5344CB8AC3E}">
        <p14:creationId xmlns:p14="http://schemas.microsoft.com/office/powerpoint/2010/main" val="70527811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group of people posing for the camera&#10;&#10;Description automatically generated">
            <a:extLst>
              <a:ext uri="{FF2B5EF4-FFF2-40B4-BE49-F238E27FC236}">
                <a16:creationId xmlns:a16="http://schemas.microsoft.com/office/drawing/2014/main" id="{D7445F60-19A6-8C43-8574-E8670960B850}"/>
              </a:ext>
            </a:extLst>
          </p:cNvPr>
          <p:cNvPicPr>
            <a:picLocks noGrp="1" noChangeAspect="1"/>
          </p:cNvPicPr>
          <p:nvPr>
            <p:ph type="pic" sz="quarter" idx="10"/>
          </p:nvPr>
        </p:nvPicPr>
        <p:blipFill>
          <a:blip r:embed="rId2"/>
          <a:srcRect l="21507" r="21507"/>
          <a:stretch>
            <a:fillRect/>
          </a:stretch>
        </p:blipFill>
        <p:spPr>
          <a:xfrm>
            <a:off x="8335" y="904875"/>
            <a:ext cx="4824832" cy="5644392"/>
          </a:xfrm>
        </p:spPr>
      </p:pic>
      <p:sp>
        <p:nvSpPr>
          <p:cNvPr id="4" name="Rectangle 3">
            <a:extLst>
              <a:ext uri="{FF2B5EF4-FFF2-40B4-BE49-F238E27FC236}">
                <a16:creationId xmlns:a16="http://schemas.microsoft.com/office/drawing/2014/main" id="{E2425A8B-6CF6-A444-8ED0-A7CF09730D9C}"/>
              </a:ext>
            </a:extLst>
          </p:cNvPr>
          <p:cNvSpPr/>
          <p:nvPr/>
        </p:nvSpPr>
        <p:spPr>
          <a:xfrm>
            <a:off x="16689" y="904875"/>
            <a:ext cx="4824813" cy="5644392"/>
          </a:xfrm>
          <a:prstGeom prst="rect">
            <a:avLst/>
          </a:prstGeom>
          <a:gradFill flip="none" rotWithShape="1">
            <a:gsLst>
              <a:gs pos="20000">
                <a:srgbClr val="19416A">
                  <a:alpha val="50000"/>
                </a:srgbClr>
              </a:gs>
              <a:gs pos="100000">
                <a:srgbClr val="0070C0">
                  <a:alpha val="1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DAD618B-81D8-0B43-86AF-ABD0FC5C24B9}"/>
              </a:ext>
            </a:extLst>
          </p:cNvPr>
          <p:cNvSpPr txBox="1"/>
          <p:nvPr/>
        </p:nvSpPr>
        <p:spPr>
          <a:xfrm>
            <a:off x="5318209" y="1288994"/>
            <a:ext cx="4137075" cy="523220"/>
          </a:xfrm>
          <a:prstGeom prst="rect">
            <a:avLst/>
          </a:prstGeom>
          <a:noFill/>
        </p:spPr>
        <p:txBody>
          <a:bodyPr wrap="square" rtlCol="0">
            <a:spAutoFit/>
          </a:bodyPr>
          <a:lstStyle/>
          <a:p>
            <a:r>
              <a:rPr lang="en-US" sz="2800" b="1" dirty="0" err="1">
                <a:solidFill>
                  <a:srgbClr val="00519F"/>
                </a:solidFill>
                <a:latin typeface="Montserrat ExtraBold" pitchFamily="2" charset="77"/>
              </a:rPr>
              <a:t>Formador</a:t>
            </a:r>
            <a:endParaRPr lang="en-US" sz="2800" b="1" dirty="0">
              <a:solidFill>
                <a:srgbClr val="A2BD3D"/>
              </a:solidFill>
              <a:latin typeface="Montserrat ExtraBold" pitchFamily="2" charset="77"/>
            </a:endParaRPr>
          </a:p>
        </p:txBody>
      </p:sp>
      <p:sp>
        <p:nvSpPr>
          <p:cNvPr id="10" name="Rectangle 11">
            <a:extLst>
              <a:ext uri="{FF2B5EF4-FFF2-40B4-BE49-F238E27FC236}">
                <a16:creationId xmlns:a16="http://schemas.microsoft.com/office/drawing/2014/main" id="{EDA1DE54-B81A-B24A-8D63-8A3AFE7BC04C}"/>
              </a:ext>
            </a:extLst>
          </p:cNvPr>
          <p:cNvSpPr/>
          <p:nvPr/>
        </p:nvSpPr>
        <p:spPr>
          <a:xfrm>
            <a:off x="5990602" y="0"/>
            <a:ext cx="6201398" cy="904875"/>
          </a:xfrm>
          <a:prstGeom prst="rect">
            <a:avLst/>
          </a:prstGeom>
          <a:gradFill flip="none" rotWithShape="1">
            <a:gsLst>
              <a:gs pos="1000">
                <a:srgbClr val="071C31"/>
              </a:gs>
              <a:gs pos="100000">
                <a:srgbClr val="071C31">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A75AFD99-B210-B248-9E4C-D53F110C3F9F}"/>
              </a:ext>
            </a:extLst>
          </p:cNvPr>
          <p:cNvSpPr/>
          <p:nvPr/>
        </p:nvSpPr>
        <p:spPr>
          <a:xfrm>
            <a:off x="0" y="0"/>
            <a:ext cx="5990602" cy="904875"/>
          </a:xfrm>
          <a:prstGeom prst="rect">
            <a:avLst/>
          </a:prstGeom>
          <a:solidFill>
            <a:srgbClr val="071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733" y="139398"/>
            <a:ext cx="1069383" cy="635305"/>
          </a:xfrm>
          <a:prstGeom prst="rect">
            <a:avLst/>
          </a:prstGeom>
        </p:spPr>
      </p:pic>
      <p:sp>
        <p:nvSpPr>
          <p:cNvPr id="14" name="Rectangle 11">
            <a:extLst>
              <a:ext uri="{FF2B5EF4-FFF2-40B4-BE49-F238E27FC236}">
                <a16:creationId xmlns:a16="http://schemas.microsoft.com/office/drawing/2014/main" id="{EDA1DE54-B81A-B24A-8D63-8A3AFE7BC04C}"/>
              </a:ext>
            </a:extLst>
          </p:cNvPr>
          <p:cNvSpPr/>
          <p:nvPr/>
        </p:nvSpPr>
        <p:spPr>
          <a:xfrm>
            <a:off x="-2" y="6549267"/>
            <a:ext cx="12192001" cy="308733"/>
          </a:xfrm>
          <a:prstGeom prst="rect">
            <a:avLst/>
          </a:prstGeom>
          <a:gradFill flip="none" rotWithShape="1">
            <a:gsLst>
              <a:gs pos="20000">
                <a:srgbClr val="071C31"/>
              </a:gs>
              <a:gs pos="100000">
                <a:srgbClr val="071C31">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4">
            <a:extLst>
              <a:ext uri="{FF2B5EF4-FFF2-40B4-BE49-F238E27FC236}">
                <a16:creationId xmlns:a16="http://schemas.microsoft.com/office/drawing/2014/main" id="{0DAD618B-81D8-0B43-86AF-ABD0FC5C24B9}"/>
              </a:ext>
            </a:extLst>
          </p:cNvPr>
          <p:cNvSpPr txBox="1"/>
          <p:nvPr/>
        </p:nvSpPr>
        <p:spPr>
          <a:xfrm>
            <a:off x="5318209" y="2157313"/>
            <a:ext cx="2673617" cy="523220"/>
          </a:xfrm>
          <a:prstGeom prst="rect">
            <a:avLst/>
          </a:prstGeom>
          <a:noFill/>
        </p:spPr>
        <p:txBody>
          <a:bodyPr wrap="none" rtlCol="0">
            <a:spAutoFit/>
          </a:bodyPr>
          <a:lstStyle/>
          <a:p>
            <a:r>
              <a:rPr lang="en-US" sz="2800" b="1" dirty="0">
                <a:solidFill>
                  <a:srgbClr val="A2BD3D"/>
                </a:solidFill>
                <a:latin typeface="Montserrat ExtraBold" pitchFamily="2" charset="77"/>
              </a:rPr>
              <a:t>Ana Isabel Vegas</a:t>
            </a:r>
          </a:p>
        </p:txBody>
      </p:sp>
      <p:sp>
        <p:nvSpPr>
          <p:cNvPr id="18" name="TextBox 3">
            <a:extLst>
              <a:ext uri="{FF2B5EF4-FFF2-40B4-BE49-F238E27FC236}">
                <a16:creationId xmlns:a16="http://schemas.microsoft.com/office/drawing/2014/main" id="{8FAC1504-C3B7-2E42-85BA-78B04AA4E19F}"/>
              </a:ext>
            </a:extLst>
          </p:cNvPr>
          <p:cNvSpPr txBox="1"/>
          <p:nvPr/>
        </p:nvSpPr>
        <p:spPr>
          <a:xfrm>
            <a:off x="5318209" y="3181860"/>
            <a:ext cx="6228994" cy="2838469"/>
          </a:xfrm>
          <a:prstGeom prst="rect">
            <a:avLst/>
          </a:prstGeom>
          <a:noFill/>
        </p:spPr>
        <p:txBody>
          <a:bodyPr wrap="square" rtlCol="0">
            <a:spAutoFit/>
          </a:bodyPr>
          <a:lstStyle/>
          <a:p>
            <a:pPr marL="0" lvl="1">
              <a:lnSpc>
                <a:spcPct val="150000"/>
              </a:lnSpc>
            </a:pPr>
            <a:endParaRPr lang="es-ES" sz="1000" spc="-1" dirty="0">
              <a:latin typeface="Montserrat" panose="00000500000000000000" pitchFamily="2" charset="0"/>
              <a:ea typeface="ＭＳ Ｐゴシック"/>
            </a:endParaRPr>
          </a:p>
          <a:p>
            <a:pPr marL="0" lvl="1">
              <a:lnSpc>
                <a:spcPct val="150000"/>
              </a:lnSpc>
            </a:pPr>
            <a:r>
              <a:rPr lang="es-ES" sz="1000" spc="-1" dirty="0">
                <a:latin typeface="Montserrat" panose="00000500000000000000" pitchFamily="2" charset="0"/>
                <a:ea typeface="ＭＳ Ｐゴシック"/>
              </a:rPr>
              <a:t>INGENIERA INFORMÁTICA con Master Máster Universitario en Gestión y Análisis de Grandes Volúmenes de Datos: Big Data, tiene la certificación PCEP en Lenguaje de Programación Python y la certificación JSE en JavaScript. Además de las certificaciones SCJP </a:t>
            </a:r>
            <a:r>
              <a:rPr lang="en-GB" sz="1000" spc="-1" dirty="0">
                <a:latin typeface="Montserrat" panose="00000500000000000000" pitchFamily="2" charset="0"/>
                <a:ea typeface="ＭＳ Ｐゴシック"/>
              </a:rPr>
              <a:t>Sun Certified Programmer for the Java 2 Platform Standard Edition, SCWD Sun Certified Web Component Developer for J2EE 5, SCBCD Sun Certified Business Component Developer for J2EE 5, SCEA Sun Certified Enterprise Architect for J2EE 5.</a:t>
            </a:r>
            <a:endParaRPr lang="es-ES" sz="1000" spc="-1" dirty="0">
              <a:latin typeface="Montserrat" panose="00000500000000000000" pitchFamily="2" charset="0"/>
              <a:ea typeface="ＭＳ Ｐゴシック"/>
            </a:endParaRPr>
          </a:p>
          <a:p>
            <a:pPr marL="0" lvl="1">
              <a:lnSpc>
                <a:spcPct val="150000"/>
              </a:lnSpc>
            </a:pPr>
            <a:endParaRPr lang="es-ES" sz="1000" spc="-1" dirty="0">
              <a:latin typeface="Montserrat" panose="00000500000000000000" pitchFamily="2" charset="0"/>
              <a:ea typeface="ＭＳ Ｐゴシック"/>
            </a:endParaRPr>
          </a:p>
          <a:p>
            <a:pPr marL="0" lvl="1">
              <a:lnSpc>
                <a:spcPct val="150000"/>
              </a:lnSpc>
            </a:pPr>
            <a:r>
              <a:rPr lang="es-ES" sz="1000" spc="-1" dirty="0">
                <a:latin typeface="Montserrat" panose="00000500000000000000" pitchFamily="2" charset="0"/>
                <a:ea typeface="ＭＳ Ｐゴシック"/>
              </a:rPr>
              <a:t>Desarrolladora de Aplicaciones FULLSTACK, se dedica desde hace + de 20 años a la CONSULTORÍA y FORMACIÓN  en tecnologías del área de DESARROLLO y PROGRAMACIÓN. </a:t>
            </a:r>
          </a:p>
          <a:p>
            <a:pPr marL="0" lvl="1">
              <a:lnSpc>
                <a:spcPct val="150000"/>
              </a:lnSpc>
            </a:pPr>
            <a:endParaRPr lang="es-ES" sz="1000" spc="-1" dirty="0">
              <a:latin typeface="Montserrat" panose="00000500000000000000" pitchFamily="2" charset="0"/>
              <a:ea typeface="ＭＳ Ｐゴシック"/>
            </a:endParaRPr>
          </a:p>
          <a:p>
            <a:pPr marL="0" lvl="1">
              <a:lnSpc>
                <a:spcPct val="150000"/>
              </a:lnSpc>
            </a:pPr>
            <a:endParaRPr lang="es-ES" sz="1000" spc="-1" dirty="0">
              <a:latin typeface="Montserrat" panose="00000500000000000000" pitchFamily="2" charset="0"/>
              <a:ea typeface="ＭＳ Ｐゴシック"/>
            </a:endParaRPr>
          </a:p>
          <a:p>
            <a:pPr marL="0" lvl="1">
              <a:lnSpc>
                <a:spcPct val="150000"/>
              </a:lnSpc>
            </a:pPr>
            <a:r>
              <a:rPr lang="es-ES" sz="1000" spc="-1" dirty="0">
                <a:latin typeface="Montserrat" panose="00000500000000000000" pitchFamily="2" charset="0"/>
                <a:ea typeface="ＭＳ Ｐゴシック"/>
              </a:rPr>
              <a:t>	training@iconotc.com</a:t>
            </a:r>
            <a:endParaRPr lang="es-ES" sz="1000" dirty="0">
              <a:latin typeface="Montserrat" panose="00000500000000000000" pitchFamily="2" charset="0"/>
              <a:ea typeface="+mn-lt"/>
              <a:cs typeface="+mn-lt"/>
            </a:endParaRPr>
          </a:p>
        </p:txBody>
      </p:sp>
      <p:pic>
        <p:nvPicPr>
          <p:cNvPr id="2" name="Imagen 1">
            <a:extLst>
              <a:ext uri="{FF2B5EF4-FFF2-40B4-BE49-F238E27FC236}">
                <a16:creationId xmlns:a16="http://schemas.microsoft.com/office/drawing/2014/main" id="{C8959F10-0A2B-661F-13B2-B688119D4E1D}"/>
              </a:ext>
            </a:extLst>
          </p:cNvPr>
          <p:cNvPicPr>
            <a:picLocks noChangeAspect="1"/>
          </p:cNvPicPr>
          <p:nvPr/>
        </p:nvPicPr>
        <p:blipFill>
          <a:blip r:embed="rId4" cstate="print"/>
          <a:stretch>
            <a:fillRect/>
          </a:stretch>
        </p:blipFill>
        <p:spPr>
          <a:xfrm>
            <a:off x="5990602" y="5717486"/>
            <a:ext cx="219475" cy="256054"/>
          </a:xfrm>
          <a:prstGeom prst="rect">
            <a:avLst/>
          </a:prstGeom>
          <a:ln>
            <a:solidFill>
              <a:srgbClr val="024253"/>
            </a:solidFill>
          </a:ln>
        </p:spPr>
      </p:pic>
      <p:pic>
        <p:nvPicPr>
          <p:cNvPr id="3" name="Picture 2" descr="★ Ana Isabel Vegas Caceres">
            <a:extLst>
              <a:ext uri="{FF2B5EF4-FFF2-40B4-BE49-F238E27FC236}">
                <a16:creationId xmlns:a16="http://schemas.microsoft.com/office/drawing/2014/main" id="{DFBCD95D-9ED8-3252-4BA2-9980E8512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5284" y="1262864"/>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014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D92902-5157-5242-808D-70C6B69CD64C}"/>
              </a:ext>
            </a:extLst>
          </p:cNvPr>
          <p:cNvSpPr>
            <a:spLocks noGrp="1"/>
          </p:cNvSpPr>
          <p:nvPr>
            <p:ph type="title"/>
          </p:nvPr>
        </p:nvSpPr>
        <p:spPr/>
        <p:txBody>
          <a:bodyPr>
            <a:normAutofit/>
          </a:bodyPr>
          <a:lstStyle/>
          <a:p>
            <a:pPr>
              <a:defRPr/>
            </a:pPr>
            <a:r>
              <a:rPr lang="es-ES" dirty="0" err="1"/>
              <a:t>LocalDate</a:t>
            </a:r>
            <a:endParaRPr lang="es-ES" dirty="0"/>
          </a:p>
        </p:txBody>
      </p:sp>
      <p:sp>
        <p:nvSpPr>
          <p:cNvPr id="82946" name="Marcador de contenido 3">
            <a:extLst>
              <a:ext uri="{FF2B5EF4-FFF2-40B4-BE49-F238E27FC236}">
                <a16:creationId xmlns:a16="http://schemas.microsoft.com/office/drawing/2014/main" id="{35B9487E-CAFD-894E-AC79-92D778F54C75}"/>
              </a:ext>
            </a:extLst>
          </p:cNvPr>
          <p:cNvSpPr>
            <a:spLocks noGrp="1" noChangeArrowheads="1"/>
          </p:cNvSpPr>
          <p:nvPr>
            <p:ph sz="half" idx="2"/>
          </p:nvPr>
        </p:nvSpPr>
        <p:spPr bwMode="auto">
          <a:xfrm>
            <a:off x="919842" y="1439078"/>
            <a:ext cx="10352315" cy="46429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normAutofit fontScale="92500" lnSpcReduction="10000"/>
          </a:bodyPr>
          <a:lstStyle/>
          <a:p>
            <a:pPr marL="531813" lvl="3" indent="-531813" fontAlgn="base">
              <a:lnSpc>
                <a:spcPct val="150000"/>
              </a:lnSpc>
              <a:spcAft>
                <a:spcPct val="0"/>
              </a:spcAft>
              <a:buSzPct val="100000"/>
            </a:pPr>
            <a:r>
              <a:rPr altLang="es-ES" dirty="0"/>
              <a:t>Solo fechas, sin date ni zone information.</a:t>
            </a:r>
          </a:p>
          <a:p>
            <a:pPr marL="531813" lvl="3" indent="-531813" fontAlgn="base">
              <a:lnSpc>
                <a:spcPct val="150000"/>
              </a:lnSpc>
              <a:spcAft>
                <a:spcPct val="0"/>
              </a:spcAft>
              <a:buSzPct val="100000"/>
            </a:pPr>
            <a:r>
              <a:rPr altLang="es-ES" dirty="0"/>
              <a:t>No </a:t>
            </a:r>
            <a:r>
              <a:rPr altLang="es-ES" dirty="0" err="1"/>
              <a:t>incluye</a:t>
            </a:r>
            <a:r>
              <a:rPr altLang="es-ES" dirty="0"/>
              <a:t> horas</a:t>
            </a:r>
          </a:p>
          <a:p>
            <a:pPr marL="531813" lvl="3" indent="-531813" fontAlgn="base">
              <a:lnSpc>
                <a:spcPct val="150000"/>
              </a:lnSpc>
              <a:spcAft>
                <a:spcPct val="0"/>
              </a:spcAft>
              <a:buSzPct val="100000"/>
            </a:pPr>
            <a:r>
              <a:rPr altLang="es-ES" dirty="0"/>
              <a:t>Representa: año-mes-</a:t>
            </a:r>
            <a:r>
              <a:rPr altLang="es-ES" dirty="0" err="1"/>
              <a:t>dia</a:t>
            </a:r>
            <a:endParaRPr altLang="es-ES" dirty="0"/>
          </a:p>
          <a:p>
            <a:pPr marL="531813" lvl="3" indent="-531813" fontAlgn="base">
              <a:lnSpc>
                <a:spcPct val="150000"/>
              </a:lnSpc>
              <a:spcAft>
                <a:spcPct val="0"/>
              </a:spcAft>
              <a:buSzPct val="100000"/>
            </a:pPr>
            <a:endParaRPr altLang="es-ES" dirty="0"/>
          </a:p>
          <a:p>
            <a:pPr marL="531813" lvl="3" indent="-531813" fontAlgn="base">
              <a:lnSpc>
                <a:spcPct val="150000"/>
              </a:lnSpc>
              <a:spcAft>
                <a:spcPct val="0"/>
              </a:spcAft>
              <a:buSzPct val="100000"/>
            </a:pPr>
            <a:r>
              <a:rPr altLang="es-ES" dirty="0"/>
              <a:t>Métodos mas utilizados:</a:t>
            </a:r>
          </a:p>
          <a:p>
            <a:pPr marL="989013" lvl="4" indent="-531813" fontAlgn="base">
              <a:lnSpc>
                <a:spcPct val="150000"/>
              </a:lnSpc>
              <a:spcAft>
                <a:spcPct val="0"/>
              </a:spcAft>
              <a:buSzPct val="100000"/>
            </a:pPr>
            <a:r>
              <a:rPr altLang="es-ES" dirty="0" err="1"/>
              <a:t>LocalDate.now</a:t>
            </a:r>
            <a:r>
              <a:rPr altLang="es-ES" dirty="0"/>
              <a:t>();  Fecha de hoy</a:t>
            </a:r>
          </a:p>
          <a:p>
            <a:pPr marL="989013" lvl="4" indent="-531813" fontAlgn="base">
              <a:lnSpc>
                <a:spcPct val="150000"/>
              </a:lnSpc>
              <a:spcAft>
                <a:spcPct val="0"/>
              </a:spcAft>
              <a:buSzPct val="100000"/>
            </a:pPr>
            <a:r>
              <a:rPr altLang="es-ES" dirty="0" err="1"/>
              <a:t>LocalDate.of</a:t>
            </a:r>
            <a:r>
              <a:rPr altLang="es-ES" dirty="0"/>
              <a:t>(</a:t>
            </a:r>
            <a:r>
              <a:rPr altLang="es-ES" dirty="0" err="1"/>
              <a:t>año,mes,dia</a:t>
            </a:r>
            <a:r>
              <a:rPr altLang="es-ES" dirty="0"/>
              <a:t>);  Crea la fecha con los datos facilitados</a:t>
            </a:r>
          </a:p>
          <a:p>
            <a:pPr marL="989013" lvl="4" indent="-531813" fontAlgn="base">
              <a:lnSpc>
                <a:spcPct val="150000"/>
              </a:lnSpc>
              <a:spcAft>
                <a:spcPct val="0"/>
              </a:spcAft>
              <a:buSzPct val="100000"/>
            </a:pPr>
            <a:r>
              <a:rPr altLang="es-ES" dirty="0" err="1"/>
              <a:t>unaFecha.isBefore</a:t>
            </a:r>
            <a:r>
              <a:rPr altLang="es-ES" dirty="0"/>
              <a:t>(</a:t>
            </a:r>
            <a:r>
              <a:rPr altLang="es-ES" dirty="0" err="1"/>
              <a:t>otraFecha</a:t>
            </a:r>
            <a:r>
              <a:rPr altLang="es-ES" dirty="0"/>
              <a:t>); Devuelve true si </a:t>
            </a:r>
            <a:r>
              <a:rPr altLang="es-ES" dirty="0" err="1"/>
              <a:t>unaFecha</a:t>
            </a:r>
            <a:r>
              <a:rPr altLang="es-ES" dirty="0"/>
              <a:t> es anterior a la </a:t>
            </a:r>
            <a:r>
              <a:rPr altLang="es-ES" dirty="0" err="1"/>
              <a:t>otraFecha</a:t>
            </a:r>
            <a:r>
              <a:rPr altLang="es-ES" dirty="0"/>
              <a:t>.</a:t>
            </a:r>
          </a:p>
          <a:p>
            <a:pPr marL="989013" lvl="4" indent="-531813" fontAlgn="base">
              <a:lnSpc>
                <a:spcPct val="150000"/>
              </a:lnSpc>
              <a:spcAft>
                <a:spcPct val="0"/>
              </a:spcAft>
              <a:buSzPct val="100000"/>
            </a:pPr>
            <a:r>
              <a:rPr altLang="es-ES" dirty="0" err="1"/>
              <a:t>unaFecha.isLeapYear</a:t>
            </a:r>
            <a:r>
              <a:rPr altLang="es-ES" dirty="0"/>
              <a:t>(); Devuelve true si es año bisiesto.</a:t>
            </a:r>
          </a:p>
          <a:p>
            <a:pPr marL="989013" lvl="4" indent="-531813" fontAlgn="base">
              <a:lnSpc>
                <a:spcPct val="150000"/>
              </a:lnSpc>
              <a:spcAft>
                <a:spcPct val="0"/>
              </a:spcAft>
              <a:buSzPct val="100000"/>
            </a:pPr>
            <a:r>
              <a:rPr altLang="es-ES" dirty="0" err="1"/>
              <a:t>unaFecha.getDayOfWeek</a:t>
            </a:r>
            <a:r>
              <a:rPr altLang="es-ES" dirty="0"/>
              <a:t>(); Devuelve el </a:t>
            </a:r>
            <a:r>
              <a:rPr altLang="es-ES" dirty="0" err="1"/>
              <a:t>dia</a:t>
            </a:r>
            <a:r>
              <a:rPr altLang="es-ES" dirty="0"/>
              <a:t> de la semana como un valor del enumerado </a:t>
            </a:r>
            <a:r>
              <a:rPr altLang="es-ES" dirty="0" err="1"/>
              <a:t>DayOfWeek</a:t>
            </a:r>
            <a:r>
              <a:rPr altLang="es-ES" dirty="0"/>
              <a:t>.</a:t>
            </a:r>
          </a:p>
          <a:p>
            <a:pPr marL="989013" lvl="4" indent="-531813" fontAlgn="base">
              <a:lnSpc>
                <a:spcPct val="150000"/>
              </a:lnSpc>
              <a:spcAft>
                <a:spcPct val="0"/>
              </a:spcAft>
              <a:buSzPct val="100000"/>
            </a:pPr>
            <a:r>
              <a:rPr altLang="es-ES" dirty="0" err="1"/>
              <a:t>unaFecha.plusMonths</a:t>
            </a:r>
            <a:r>
              <a:rPr altLang="es-ES" dirty="0"/>
              <a:t>(1); Suma un mes a la fecha.</a:t>
            </a:r>
          </a:p>
          <a:p>
            <a:pPr marL="989013" lvl="4" indent="-531813" fontAlgn="base">
              <a:lnSpc>
                <a:spcPct val="150000"/>
              </a:lnSpc>
              <a:spcAft>
                <a:spcPct val="0"/>
              </a:spcAft>
              <a:buSzPct val="100000"/>
            </a:pPr>
            <a:r>
              <a:rPr altLang="es-ES" dirty="0" err="1"/>
              <a:t>unafecha.with</a:t>
            </a:r>
            <a:r>
              <a:rPr altLang="es-ES" dirty="0"/>
              <a:t>(</a:t>
            </a:r>
            <a:r>
              <a:rPr altLang="es-ES" dirty="0" err="1"/>
              <a:t>next</a:t>
            </a:r>
            <a:r>
              <a:rPr altLang="es-ES" dirty="0"/>
              <a:t>(TUESDAY)); Devuelve la fecha del siguiente jueves.</a:t>
            </a:r>
          </a:p>
        </p:txBody>
      </p:sp>
      <p:sp>
        <p:nvSpPr>
          <p:cNvPr id="3" name="Marcador de pie de página 2">
            <a:extLst>
              <a:ext uri="{FF2B5EF4-FFF2-40B4-BE49-F238E27FC236}">
                <a16:creationId xmlns:a16="http://schemas.microsoft.com/office/drawing/2014/main" id="{C0AF5BB0-3A19-004F-9DC3-32BD9271DF90}"/>
              </a:ext>
            </a:extLst>
          </p:cNvPr>
          <p:cNvSpPr>
            <a:spLocks noGrp="1"/>
          </p:cNvSpPr>
          <p:nvPr>
            <p:ph type="ftr" sz="quarter" idx="10"/>
          </p:nvPr>
        </p:nvSpPr>
        <p:spPr/>
        <p:txBody>
          <a:bodyPr/>
          <a:lstStyle/>
          <a:p>
            <a:pPr>
              <a:defRPr/>
            </a:pPr>
            <a:r>
              <a:rPr lang="es-ES"/>
              <a:t>Formador: Ana Isabel Vegas</a:t>
            </a:r>
            <a:endParaRPr lang="es-ES" dirty="0"/>
          </a:p>
        </p:txBody>
      </p:sp>
      <p:sp>
        <p:nvSpPr>
          <p:cNvPr id="82947" name="Marcador de número de diapositiva 5">
            <a:extLst>
              <a:ext uri="{FF2B5EF4-FFF2-40B4-BE49-F238E27FC236}">
                <a16:creationId xmlns:a16="http://schemas.microsoft.com/office/drawing/2014/main" id="{CBC022CC-0F18-6D4D-832F-640EFF308BA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18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371475" indent="-142875">
              <a:defRPr sz="18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5715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8001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10287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2573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4859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7145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9431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384834CA-4132-F041-9E03-9D6D5AACC35D}" type="slidenum">
              <a:rPr lang="es-ES" altLang="es-ES">
                <a:solidFill>
                  <a:schemeClr val="tx1"/>
                </a:solidFill>
                <a:latin typeface="+mn-lt"/>
                <a:cs typeface="+mn-cs"/>
              </a:rPr>
              <a:pPr/>
              <a:t>20</a:t>
            </a:fld>
            <a:endParaRPr lang="es-ES" altLang="es-ES" dirty="0">
              <a:solidFill>
                <a:schemeClr val="tx1"/>
              </a:solidFill>
              <a:latin typeface="+mn-lt"/>
              <a:cs typeface="+mn-cs"/>
            </a:endParaRPr>
          </a:p>
        </p:txBody>
      </p:sp>
    </p:spTree>
    <p:extLst>
      <p:ext uri="{BB962C8B-B14F-4D97-AF65-F5344CB8AC3E}">
        <p14:creationId xmlns:p14="http://schemas.microsoft.com/office/powerpoint/2010/main" val="295074169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4F9B93-54F0-BF49-BF8F-43D7C24D6CEC}"/>
              </a:ext>
            </a:extLst>
          </p:cNvPr>
          <p:cNvSpPr>
            <a:spLocks noGrp="1"/>
          </p:cNvSpPr>
          <p:nvPr>
            <p:ph type="title"/>
          </p:nvPr>
        </p:nvSpPr>
        <p:spPr/>
        <p:txBody>
          <a:bodyPr>
            <a:normAutofit/>
          </a:bodyPr>
          <a:lstStyle/>
          <a:p>
            <a:pPr>
              <a:defRPr/>
            </a:pPr>
            <a:r>
              <a:rPr lang="es-ES" dirty="0" err="1"/>
              <a:t>LocalTime</a:t>
            </a:r>
            <a:endParaRPr lang="es-ES" dirty="0"/>
          </a:p>
        </p:txBody>
      </p:sp>
      <p:sp>
        <p:nvSpPr>
          <p:cNvPr id="83970" name="Marcador de contenido 3">
            <a:extLst>
              <a:ext uri="{FF2B5EF4-FFF2-40B4-BE49-F238E27FC236}">
                <a16:creationId xmlns:a16="http://schemas.microsoft.com/office/drawing/2014/main" id="{CDA7425A-D5B9-0240-8733-164F5F652443}"/>
              </a:ext>
            </a:extLst>
          </p:cNvPr>
          <p:cNvSpPr>
            <a:spLocks noGrp="1" noChangeArrowheads="1"/>
          </p:cNvSpPr>
          <p:nvPr>
            <p:ph sz="half" idx="2"/>
          </p:nvPr>
        </p:nvSpPr>
        <p:spPr bwMode="auto">
          <a:xfrm>
            <a:off x="708219" y="1439078"/>
            <a:ext cx="10352315" cy="46429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normAutofit/>
          </a:bodyPr>
          <a:lstStyle/>
          <a:p>
            <a:pPr marL="531813" lvl="3" indent="-531813" fontAlgn="base">
              <a:lnSpc>
                <a:spcPct val="150000"/>
              </a:lnSpc>
              <a:spcAft>
                <a:spcPct val="0"/>
              </a:spcAft>
              <a:buSzPct val="100000"/>
            </a:pPr>
            <a:r>
              <a:rPr altLang="es-ES" dirty="0"/>
              <a:t>Basado en 24 horas. Las 13:30 es la 1:30 PM.</a:t>
            </a:r>
          </a:p>
          <a:p>
            <a:pPr marL="531813" lvl="3" indent="-531813" fontAlgn="base">
              <a:lnSpc>
                <a:spcPct val="150000"/>
              </a:lnSpc>
              <a:spcAft>
                <a:spcPct val="0"/>
              </a:spcAft>
              <a:buSzPct val="100000"/>
            </a:pPr>
            <a:endParaRPr altLang="es-ES" dirty="0"/>
          </a:p>
          <a:p>
            <a:pPr marL="531813" lvl="3" indent="-531813" fontAlgn="base">
              <a:lnSpc>
                <a:spcPct val="150000"/>
              </a:lnSpc>
              <a:spcAft>
                <a:spcPct val="0"/>
              </a:spcAft>
              <a:buSzPct val="100000"/>
            </a:pPr>
            <a:r>
              <a:rPr altLang="es-ES" dirty="0"/>
              <a:t>Los métodos más utilizados son:</a:t>
            </a:r>
          </a:p>
          <a:p>
            <a:pPr marL="989013" lvl="4" indent="-531813" fontAlgn="base">
              <a:lnSpc>
                <a:spcPct val="150000"/>
              </a:lnSpc>
              <a:spcAft>
                <a:spcPct val="0"/>
              </a:spcAft>
              <a:buSzPct val="100000"/>
            </a:pPr>
            <a:r>
              <a:rPr altLang="es-ES" dirty="0" err="1"/>
              <a:t>LocalTime.now</a:t>
            </a:r>
            <a:r>
              <a:rPr altLang="es-ES" dirty="0"/>
              <a:t>(); Devuelve la hora actual</a:t>
            </a:r>
          </a:p>
          <a:p>
            <a:pPr marL="989013" lvl="4" indent="-531813" fontAlgn="base">
              <a:lnSpc>
                <a:spcPct val="150000"/>
              </a:lnSpc>
              <a:spcAft>
                <a:spcPct val="0"/>
              </a:spcAft>
              <a:buSzPct val="100000"/>
            </a:pPr>
            <a:r>
              <a:rPr altLang="es-ES" dirty="0" err="1"/>
              <a:t>unaHora.plusHours</a:t>
            </a:r>
            <a:r>
              <a:rPr altLang="es-ES" dirty="0"/>
              <a:t>(1).</a:t>
            </a:r>
            <a:r>
              <a:rPr altLang="es-ES" dirty="0" err="1"/>
              <a:t>plusMinutes</a:t>
            </a:r>
            <a:r>
              <a:rPr altLang="es-ES" dirty="0"/>
              <a:t>(15); Suma 1 hora y 15 minutos a </a:t>
            </a:r>
            <a:r>
              <a:rPr altLang="es-ES" dirty="0" err="1"/>
              <a:t>unaHora</a:t>
            </a:r>
            <a:r>
              <a:rPr altLang="es-ES" dirty="0"/>
              <a:t>.</a:t>
            </a:r>
          </a:p>
          <a:p>
            <a:pPr marL="989013" lvl="4" indent="-531813" fontAlgn="base">
              <a:lnSpc>
                <a:spcPct val="150000"/>
              </a:lnSpc>
              <a:spcAft>
                <a:spcPct val="0"/>
              </a:spcAft>
              <a:buSzPct val="100000"/>
            </a:pPr>
            <a:r>
              <a:rPr altLang="es-ES" dirty="0" err="1"/>
              <a:t>unaHora.truncatedTo</a:t>
            </a:r>
            <a:r>
              <a:rPr altLang="es-ES" dirty="0"/>
              <a:t>(</a:t>
            </a:r>
            <a:r>
              <a:rPr altLang="es-ES" dirty="0" err="1"/>
              <a:t>ChronoUnit.MINUTES</a:t>
            </a:r>
            <a:r>
              <a:rPr altLang="es-ES" dirty="0"/>
              <a:t>); Devuelve solo </a:t>
            </a:r>
            <a:r>
              <a:rPr altLang="es-ES" dirty="0" err="1"/>
              <a:t>hora:mintos</a:t>
            </a:r>
            <a:r>
              <a:rPr altLang="es-ES" dirty="0"/>
              <a:t>.</a:t>
            </a:r>
          </a:p>
          <a:p>
            <a:pPr marL="989013" lvl="4" indent="-531813" fontAlgn="base">
              <a:lnSpc>
                <a:spcPct val="150000"/>
              </a:lnSpc>
              <a:spcAft>
                <a:spcPct val="0"/>
              </a:spcAft>
              <a:buSzPct val="100000"/>
            </a:pPr>
            <a:r>
              <a:rPr altLang="es-ES" dirty="0" err="1"/>
              <a:t>unaHora.toSecondOfDay</a:t>
            </a:r>
            <a:r>
              <a:rPr altLang="es-ES" dirty="0"/>
              <a:t>(); Transforma a segundos el </a:t>
            </a:r>
            <a:r>
              <a:rPr altLang="es-ES" dirty="0" err="1"/>
              <a:t>dia</a:t>
            </a:r>
            <a:r>
              <a:rPr altLang="es-ES" dirty="0"/>
              <a:t>.</a:t>
            </a:r>
          </a:p>
          <a:p>
            <a:pPr marL="989013" lvl="4" indent="-531813" fontAlgn="base">
              <a:lnSpc>
                <a:spcPct val="150000"/>
              </a:lnSpc>
              <a:spcAft>
                <a:spcPct val="0"/>
              </a:spcAft>
              <a:buSzPct val="100000"/>
            </a:pPr>
            <a:r>
              <a:rPr altLang="es-ES" dirty="0" err="1"/>
              <a:t>unaHora.isAfter</a:t>
            </a:r>
            <a:r>
              <a:rPr altLang="es-ES" dirty="0"/>
              <a:t>(</a:t>
            </a:r>
            <a:r>
              <a:rPr altLang="es-ES" dirty="0" err="1"/>
              <a:t>otraHora</a:t>
            </a:r>
            <a:r>
              <a:rPr altLang="es-ES" dirty="0"/>
              <a:t>); Devuelve true si </a:t>
            </a:r>
            <a:r>
              <a:rPr altLang="es-ES" dirty="0" err="1"/>
              <a:t>unaHora</a:t>
            </a:r>
            <a:r>
              <a:rPr altLang="es-ES" dirty="0"/>
              <a:t> es posterior a </a:t>
            </a:r>
            <a:r>
              <a:rPr altLang="es-ES" dirty="0" err="1"/>
              <a:t>otraHora</a:t>
            </a:r>
            <a:r>
              <a:rPr altLang="es-ES" dirty="0"/>
              <a:t>.</a:t>
            </a:r>
          </a:p>
          <a:p>
            <a:pPr marL="989013" lvl="4" indent="-531813" fontAlgn="base">
              <a:lnSpc>
                <a:spcPct val="150000"/>
              </a:lnSpc>
              <a:spcAft>
                <a:spcPct val="0"/>
              </a:spcAft>
              <a:buSzPct val="100000"/>
            </a:pPr>
            <a:r>
              <a:rPr altLang="es-ES" dirty="0" err="1"/>
              <a:t>unaHora.until</a:t>
            </a:r>
            <a:r>
              <a:rPr altLang="es-ES" dirty="0"/>
              <a:t>(</a:t>
            </a:r>
            <a:r>
              <a:rPr altLang="es-ES" dirty="0" err="1"/>
              <a:t>otraHora</a:t>
            </a:r>
            <a:r>
              <a:rPr altLang="es-ES" dirty="0"/>
              <a:t>, </a:t>
            </a:r>
            <a:r>
              <a:rPr altLang="es-ES" dirty="0" err="1"/>
              <a:t>ChronoUnit.MINUTES</a:t>
            </a:r>
            <a:r>
              <a:rPr altLang="es-ES" dirty="0"/>
              <a:t>); Devuelve el tiempo que queda en minutos.</a:t>
            </a:r>
          </a:p>
          <a:p>
            <a:pPr fontAlgn="base">
              <a:spcAft>
                <a:spcPct val="0"/>
              </a:spcAft>
              <a:buFontTx/>
              <a:buNone/>
            </a:pPr>
            <a:endParaRPr altLang="es-ES" dirty="0">
              <a:solidFill>
                <a:srgbClr val="1B1D39"/>
              </a:solidFill>
            </a:endParaRPr>
          </a:p>
        </p:txBody>
      </p:sp>
      <p:sp>
        <p:nvSpPr>
          <p:cNvPr id="3" name="Marcador de pie de página 2">
            <a:extLst>
              <a:ext uri="{FF2B5EF4-FFF2-40B4-BE49-F238E27FC236}">
                <a16:creationId xmlns:a16="http://schemas.microsoft.com/office/drawing/2014/main" id="{CF6EA400-803C-6A40-B69C-858D3C30E67D}"/>
              </a:ext>
            </a:extLst>
          </p:cNvPr>
          <p:cNvSpPr>
            <a:spLocks noGrp="1"/>
          </p:cNvSpPr>
          <p:nvPr>
            <p:ph type="ftr" sz="quarter" idx="10"/>
          </p:nvPr>
        </p:nvSpPr>
        <p:spPr/>
        <p:txBody>
          <a:bodyPr/>
          <a:lstStyle/>
          <a:p>
            <a:pPr>
              <a:defRPr/>
            </a:pPr>
            <a:r>
              <a:rPr lang="es-ES"/>
              <a:t>Formador: Ana Isabel Vegas</a:t>
            </a:r>
            <a:endParaRPr lang="es-ES" dirty="0"/>
          </a:p>
        </p:txBody>
      </p:sp>
      <p:sp>
        <p:nvSpPr>
          <p:cNvPr id="83971" name="Marcador de número de diapositiva 5">
            <a:extLst>
              <a:ext uri="{FF2B5EF4-FFF2-40B4-BE49-F238E27FC236}">
                <a16:creationId xmlns:a16="http://schemas.microsoft.com/office/drawing/2014/main" id="{759CAB20-8111-CE4C-9EFA-4A02E80882C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18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371475" indent="-142875">
              <a:defRPr sz="18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5715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8001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10287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2573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4859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7145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9431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3CE68AC8-8249-5E47-ABAA-CB402F80F2C1}" type="slidenum">
              <a:rPr lang="es-ES" altLang="es-ES" sz="1600">
                <a:solidFill>
                  <a:schemeClr val="tx1"/>
                </a:solidFill>
              </a:rPr>
              <a:pPr/>
              <a:t>21</a:t>
            </a:fld>
            <a:endParaRPr lang="es-ES" altLang="es-ES" sz="1600" dirty="0">
              <a:solidFill>
                <a:schemeClr val="tx1"/>
              </a:solidFill>
            </a:endParaRPr>
          </a:p>
        </p:txBody>
      </p:sp>
    </p:spTree>
    <p:extLst>
      <p:ext uri="{BB962C8B-B14F-4D97-AF65-F5344CB8AC3E}">
        <p14:creationId xmlns:p14="http://schemas.microsoft.com/office/powerpoint/2010/main" val="399870456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C01DB2-4014-3F42-8E2F-9891F2F37AF5}"/>
              </a:ext>
            </a:extLst>
          </p:cNvPr>
          <p:cNvSpPr>
            <a:spLocks noGrp="1"/>
          </p:cNvSpPr>
          <p:nvPr>
            <p:ph type="title"/>
          </p:nvPr>
        </p:nvSpPr>
        <p:spPr/>
        <p:txBody>
          <a:bodyPr>
            <a:normAutofit/>
          </a:bodyPr>
          <a:lstStyle/>
          <a:p>
            <a:pPr>
              <a:defRPr/>
            </a:pPr>
            <a:r>
              <a:rPr lang="es-ES" dirty="0" err="1"/>
              <a:t>LocalDateTime</a:t>
            </a:r>
            <a:endParaRPr lang="es-ES" dirty="0"/>
          </a:p>
        </p:txBody>
      </p:sp>
      <p:sp>
        <p:nvSpPr>
          <p:cNvPr id="84994" name="Marcador de contenido 3">
            <a:extLst>
              <a:ext uri="{FF2B5EF4-FFF2-40B4-BE49-F238E27FC236}">
                <a16:creationId xmlns:a16="http://schemas.microsoft.com/office/drawing/2014/main" id="{A6E4E412-6628-864E-ADD4-0B95C10730B3}"/>
              </a:ext>
            </a:extLst>
          </p:cNvPr>
          <p:cNvSpPr>
            <a:spLocks noGrp="1" noChangeArrowheads="1"/>
          </p:cNvSpPr>
          <p:nvPr>
            <p:ph sz="half" idx="2"/>
          </p:nvPr>
        </p:nvSpPr>
        <p:spPr bwMode="auto">
          <a:xfrm>
            <a:off x="919842" y="1439078"/>
            <a:ext cx="10352315" cy="46429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normAutofit/>
          </a:bodyPr>
          <a:lstStyle/>
          <a:p>
            <a:pPr marL="531813" lvl="3" indent="-531813" fontAlgn="base">
              <a:lnSpc>
                <a:spcPct val="150000"/>
              </a:lnSpc>
              <a:spcAft>
                <a:spcPct val="0"/>
              </a:spcAft>
              <a:buSzPct val="100000"/>
            </a:pPr>
            <a:r>
              <a:rPr altLang="es-ES" dirty="0"/>
              <a:t>Es una combinación de </a:t>
            </a:r>
            <a:r>
              <a:rPr altLang="es-ES" dirty="0" err="1"/>
              <a:t>LocalDate</a:t>
            </a:r>
            <a:r>
              <a:rPr altLang="es-ES" dirty="0"/>
              <a:t> y </a:t>
            </a:r>
            <a:r>
              <a:rPr altLang="es-ES" dirty="0" err="1"/>
              <a:t>LocalTime</a:t>
            </a:r>
            <a:r>
              <a:rPr altLang="es-ES" dirty="0"/>
              <a:t>.</a:t>
            </a:r>
          </a:p>
          <a:p>
            <a:pPr marL="531813" lvl="3" indent="-531813" fontAlgn="base">
              <a:lnSpc>
                <a:spcPct val="150000"/>
              </a:lnSpc>
              <a:spcAft>
                <a:spcPct val="0"/>
              </a:spcAft>
              <a:buSzPct val="100000"/>
            </a:pPr>
            <a:endParaRPr altLang="es-ES" dirty="0"/>
          </a:p>
          <a:p>
            <a:pPr marL="531813" lvl="3" indent="-531813" fontAlgn="base">
              <a:lnSpc>
                <a:spcPct val="150000"/>
              </a:lnSpc>
              <a:spcAft>
                <a:spcPct val="0"/>
              </a:spcAft>
              <a:buSzPct val="100000"/>
            </a:pPr>
            <a:r>
              <a:rPr altLang="es-ES" dirty="0"/>
              <a:t>Los métodos mas utilizados son:</a:t>
            </a:r>
          </a:p>
          <a:p>
            <a:pPr marL="989013" lvl="4" indent="-531813" fontAlgn="base">
              <a:lnSpc>
                <a:spcPct val="150000"/>
              </a:lnSpc>
              <a:spcAft>
                <a:spcPct val="0"/>
              </a:spcAft>
              <a:buSzPct val="100000"/>
            </a:pPr>
            <a:r>
              <a:rPr altLang="es-ES" dirty="0" err="1"/>
              <a:t>LocalDateTime.of</a:t>
            </a:r>
            <a:r>
              <a:rPr altLang="es-ES" dirty="0"/>
              <a:t>(</a:t>
            </a:r>
            <a:r>
              <a:rPr altLang="es-ES" dirty="0" err="1"/>
              <a:t>año,mes,dia,hora,min,seg,nanoseg</a:t>
            </a:r>
            <a:r>
              <a:rPr altLang="es-ES" dirty="0"/>
              <a:t>); Crea el objeto con esos datos.</a:t>
            </a:r>
          </a:p>
          <a:p>
            <a:pPr marL="989013" lvl="4" indent="-531813" fontAlgn="base">
              <a:lnSpc>
                <a:spcPct val="150000"/>
              </a:lnSpc>
              <a:spcAft>
                <a:spcPct val="0"/>
              </a:spcAft>
              <a:buSzPct val="100000"/>
            </a:pPr>
            <a:r>
              <a:rPr altLang="es-ES" dirty="0" err="1"/>
              <a:t>LocalDateTime.of</a:t>
            </a:r>
            <a:r>
              <a:rPr altLang="es-ES" dirty="0"/>
              <a:t>(</a:t>
            </a:r>
            <a:r>
              <a:rPr altLang="es-ES" dirty="0" err="1"/>
              <a:t>localDate</a:t>
            </a:r>
            <a:r>
              <a:rPr altLang="es-ES" dirty="0"/>
              <a:t>, </a:t>
            </a:r>
            <a:r>
              <a:rPr altLang="es-ES" dirty="0" err="1"/>
              <a:t>localTime</a:t>
            </a:r>
            <a:r>
              <a:rPr altLang="es-ES" dirty="0"/>
              <a:t>);</a:t>
            </a:r>
          </a:p>
          <a:p>
            <a:pPr marL="989013" lvl="4" indent="-531813" fontAlgn="base">
              <a:lnSpc>
                <a:spcPct val="150000"/>
              </a:lnSpc>
              <a:spcAft>
                <a:spcPct val="0"/>
              </a:spcAft>
              <a:buSzPct val="100000"/>
            </a:pPr>
            <a:r>
              <a:rPr altLang="es-ES" dirty="0" err="1"/>
              <a:t>obj.plusDays</a:t>
            </a:r>
            <a:r>
              <a:rPr altLang="es-ES" dirty="0"/>
              <a:t>(4).</a:t>
            </a:r>
            <a:r>
              <a:rPr altLang="es-ES" dirty="0" err="1"/>
              <a:t>plusHours</a:t>
            </a:r>
            <a:r>
              <a:rPr altLang="es-ES" dirty="0"/>
              <a:t>(8);</a:t>
            </a:r>
          </a:p>
        </p:txBody>
      </p:sp>
      <p:sp>
        <p:nvSpPr>
          <p:cNvPr id="3" name="Marcador de pie de página 2">
            <a:extLst>
              <a:ext uri="{FF2B5EF4-FFF2-40B4-BE49-F238E27FC236}">
                <a16:creationId xmlns:a16="http://schemas.microsoft.com/office/drawing/2014/main" id="{E410E86B-1BB7-D14A-B1BC-3B53DE30FC28}"/>
              </a:ext>
            </a:extLst>
          </p:cNvPr>
          <p:cNvSpPr>
            <a:spLocks noGrp="1"/>
          </p:cNvSpPr>
          <p:nvPr>
            <p:ph type="ftr" sz="quarter" idx="10"/>
          </p:nvPr>
        </p:nvSpPr>
        <p:spPr/>
        <p:txBody>
          <a:bodyPr/>
          <a:lstStyle/>
          <a:p>
            <a:pPr>
              <a:defRPr/>
            </a:pPr>
            <a:r>
              <a:rPr lang="es-ES"/>
              <a:t>Formador: Ana Isabel Vegas</a:t>
            </a:r>
            <a:endParaRPr lang="es-ES" dirty="0"/>
          </a:p>
        </p:txBody>
      </p:sp>
      <p:sp>
        <p:nvSpPr>
          <p:cNvPr id="84995" name="Marcador de número de diapositiva 5">
            <a:extLst>
              <a:ext uri="{FF2B5EF4-FFF2-40B4-BE49-F238E27FC236}">
                <a16:creationId xmlns:a16="http://schemas.microsoft.com/office/drawing/2014/main" id="{7A75AD73-4073-754F-B445-BC7D3AD5BA9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18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371475" indent="-142875">
              <a:defRPr sz="18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5715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8001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1028700" indent="-114300">
              <a:defRPr sz="18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2573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14859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7145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943100" indent="-114300" defTabSz="1219200" eaLnBrk="0" fontAlgn="base" hangingPunct="0">
              <a:spcBef>
                <a:spcPct val="0"/>
              </a:spcBef>
              <a:spcAft>
                <a:spcPct val="0"/>
              </a:spcAft>
              <a:defRPr sz="18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AB94B381-FD5A-0947-A4E7-F484C309216F}" type="slidenum">
              <a:rPr lang="es-ES" altLang="es-ES" sz="1600">
                <a:solidFill>
                  <a:schemeClr val="tx1"/>
                </a:solidFill>
              </a:rPr>
              <a:pPr/>
              <a:t>22</a:t>
            </a:fld>
            <a:endParaRPr lang="es-ES" altLang="es-ES" sz="1600" dirty="0">
              <a:solidFill>
                <a:schemeClr val="tx1"/>
              </a:solidFill>
            </a:endParaRPr>
          </a:p>
        </p:txBody>
      </p:sp>
    </p:spTree>
    <p:extLst>
      <p:ext uri="{BB962C8B-B14F-4D97-AF65-F5344CB8AC3E}">
        <p14:creationId xmlns:p14="http://schemas.microsoft.com/office/powerpoint/2010/main" val="242685917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1A112A85-3A10-574A-9307-842A1D0822C0}"/>
              </a:ext>
            </a:extLst>
          </p:cNvPr>
          <p:cNvSpPr txBox="1">
            <a:spLocks noGrp="1" noChangeArrowheads="1"/>
          </p:cNvSpPr>
          <p:nvPr>
            <p:ph type="title"/>
          </p:nvPr>
        </p:nvSpPr>
        <p:spPr/>
        <p:txBody>
          <a:bodyPr/>
          <a:lstStyle/>
          <a:p>
            <a:pPr eaLnBrk="1" hangingPunct="1"/>
            <a:r>
              <a:rPr lang="es-ES" altLang="es-ES" sz="2000" b="1" dirty="0">
                <a:solidFill>
                  <a:schemeClr val="accent6">
                    <a:lumMod val="75000"/>
                  </a:schemeClr>
                </a:solidFill>
                <a:latin typeface="Arial" pitchFamily="34" charset="0"/>
                <a:cs typeface="Arial" pitchFamily="34" charset="0"/>
              </a:rPr>
              <a:t>Interfaces</a:t>
            </a:r>
            <a:endParaRPr lang="es-ES" altLang="es-ES" dirty="0">
              <a:latin typeface="Lexend"/>
              <a:ea typeface="Lexend"/>
            </a:endParaRPr>
          </a:p>
        </p:txBody>
      </p:sp>
      <p:sp>
        <p:nvSpPr>
          <p:cNvPr id="102403" name="Rectangle 3">
            <a:extLst>
              <a:ext uri="{FF2B5EF4-FFF2-40B4-BE49-F238E27FC236}">
                <a16:creationId xmlns:a16="http://schemas.microsoft.com/office/drawing/2014/main" id="{69C49D93-C792-CA46-9345-688122886F53}"/>
              </a:ext>
            </a:extLst>
          </p:cNvPr>
          <p:cNvSpPr>
            <a:spLocks noGrp="1" noChangeArrowheads="1"/>
          </p:cNvSpPr>
          <p:nvPr>
            <p:ph type="body" idx="4294967295"/>
          </p:nvPr>
        </p:nvSpPr>
        <p:spPr bwMode="auto">
          <a:xfrm>
            <a:off x="527050" y="1202381"/>
            <a:ext cx="11041227" cy="4320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pPr marL="531813" lvl="3" indent="-531813">
              <a:lnSpc>
                <a:spcPct val="150000"/>
              </a:lnSpc>
              <a:buSzPct val="100000"/>
            </a:pPr>
            <a:r>
              <a:rPr lang="es-ES" altLang="es-ES" sz="1600" dirty="0"/>
              <a:t>Es una colección de:</a:t>
            </a:r>
          </a:p>
          <a:p>
            <a:pPr marL="531813" lvl="3" indent="-531813">
              <a:lnSpc>
                <a:spcPct val="150000"/>
              </a:lnSpc>
              <a:buSzPct val="100000"/>
            </a:pPr>
            <a:r>
              <a:rPr lang="es-ES" altLang="es-ES" sz="1600" dirty="0"/>
              <a:t>declaraciones de métodos (sin definirlos)</a:t>
            </a:r>
          </a:p>
          <a:p>
            <a:pPr marL="531813" lvl="3" indent="-531813">
              <a:lnSpc>
                <a:spcPct val="150000"/>
              </a:lnSpc>
              <a:buSzPct val="100000"/>
            </a:pPr>
            <a:r>
              <a:rPr lang="es-ES" altLang="es-ES" sz="1600" dirty="0"/>
              <a:t>declaraciones de constantes.</a:t>
            </a:r>
          </a:p>
          <a:p>
            <a:pPr marL="531813" lvl="3" indent="-531813">
              <a:lnSpc>
                <a:spcPct val="150000"/>
              </a:lnSpc>
              <a:buSzPct val="100000"/>
            </a:pPr>
            <a:r>
              <a:rPr lang="es-ES" altLang="es-ES" sz="1600" dirty="0"/>
              <a:t>Las clases que implementen (</a:t>
            </a:r>
            <a:r>
              <a:rPr lang="es-ES" altLang="es-ES" sz="1600" dirty="0" err="1"/>
              <a:t>implements</a:t>
            </a:r>
            <a:r>
              <a:rPr lang="es-ES" altLang="es-ES" sz="1600" dirty="0"/>
              <a:t>) el interface han de definir obligatoriamente las funciones declaradas en él.</a:t>
            </a:r>
          </a:p>
          <a:p>
            <a:pPr marL="531813" lvl="3" indent="-531813">
              <a:lnSpc>
                <a:spcPct val="150000"/>
              </a:lnSpc>
              <a:buSzPct val="100000"/>
            </a:pPr>
            <a:r>
              <a:rPr lang="es-ES" altLang="es-ES" sz="1600" dirty="0"/>
              <a:t>Una clase puede implementar uno o más interfaces.</a:t>
            </a:r>
          </a:p>
        </p:txBody>
      </p:sp>
      <p:sp>
        <p:nvSpPr>
          <p:cNvPr id="2" name="Marcador de pie de página 1">
            <a:extLst>
              <a:ext uri="{FF2B5EF4-FFF2-40B4-BE49-F238E27FC236}">
                <a16:creationId xmlns:a16="http://schemas.microsoft.com/office/drawing/2014/main" id="{ADE0109C-F239-564F-88C5-73BED3ECC889}"/>
              </a:ext>
            </a:extLst>
          </p:cNvPr>
          <p:cNvSpPr>
            <a:spLocks noGrp="1"/>
          </p:cNvSpPr>
          <p:nvPr>
            <p:ph type="ftr" sz="quarter" idx="10"/>
          </p:nvPr>
        </p:nvSpPr>
        <p:spPr/>
        <p:txBody>
          <a:bodyPr/>
          <a:lstStyle/>
          <a:p>
            <a:r>
              <a:rPr lang="es-ES"/>
              <a:t>Formador: Ana Isabel Vegas</a:t>
            </a:r>
          </a:p>
        </p:txBody>
      </p:sp>
      <p:sp>
        <p:nvSpPr>
          <p:cNvPr id="102401" name="Marcador de número de diapositiva 4">
            <a:extLst>
              <a:ext uri="{FF2B5EF4-FFF2-40B4-BE49-F238E27FC236}">
                <a16:creationId xmlns:a16="http://schemas.microsoft.com/office/drawing/2014/main" id="{39B9E2DA-CECB-5E4A-B4E1-D909D3012DB0}"/>
              </a:ext>
            </a:extLst>
          </p:cNvPr>
          <p:cNvSpPr>
            <a:spLocks noGrp="1"/>
          </p:cNvSpPr>
          <p:nvPr>
            <p:ph type="sldNum" sz="quarter" idx="11"/>
          </p:nvPr>
        </p:nvSpPr>
        <p:spPr>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lstStyle>
            <a:defPPr>
              <a:defRPr lang="en-US"/>
            </a:defPPr>
            <a:lvl1pPr marL="0" algn="ctr" defTabSz="457200" rtl="0" eaLnBrk="1" latinLnBrk="0" hangingPunct="1">
              <a:defRPr sz="2000" kern="1200">
                <a:solidFill>
                  <a:srgbClr val="1C1E3B"/>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eaLnBrk="0"/>
            <a:fld id="{8F033F82-FDC3-4A09-A83A-27BA32D429C5}" type="slidenum">
              <a:rPr lang="es-ES" smtClean="0"/>
              <a:pPr algn="l" eaLnBrk="0"/>
              <a:t>23</a:t>
            </a:fld>
            <a:endParaRPr lang="es-ES" altLang="es-ES" sz="600" dirty="0">
              <a:solidFill>
                <a:srgbClr val="800000"/>
              </a:solidFill>
            </a:endParaRPr>
          </a:p>
        </p:txBody>
      </p:sp>
    </p:spTree>
    <p:extLst>
      <p:ext uri="{BB962C8B-B14F-4D97-AF65-F5344CB8AC3E}">
        <p14:creationId xmlns:p14="http://schemas.microsoft.com/office/powerpoint/2010/main" val="127615194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E1315021-E3A4-3442-B0F7-75B4ED41BFF8}"/>
              </a:ext>
            </a:extLst>
          </p:cNvPr>
          <p:cNvSpPr txBox="1">
            <a:spLocks noGrp="1" noChangeArrowheads="1"/>
          </p:cNvSpPr>
          <p:nvPr>
            <p:ph type="title"/>
          </p:nvPr>
        </p:nvSpPr>
        <p:spPr>
          <a:prstGeom prst="rect">
            <a:avLst/>
          </a:prstGeom>
        </p:spPr>
        <p:txBody>
          <a:bodyPr/>
          <a:lstStyle/>
          <a:p>
            <a:pPr eaLnBrk="1" hangingPunct="1"/>
            <a:r>
              <a:rPr lang="es-ES" altLang="es-ES" sz="2000" b="1" dirty="0">
                <a:solidFill>
                  <a:schemeClr val="accent6">
                    <a:lumMod val="75000"/>
                  </a:schemeClr>
                </a:solidFill>
                <a:latin typeface="Arial" pitchFamily="34" charset="0"/>
                <a:cs typeface="Arial" pitchFamily="34" charset="0"/>
              </a:rPr>
              <a:t>Interfaces</a:t>
            </a:r>
            <a:endParaRPr lang="es-ES" altLang="es-ES" dirty="0">
              <a:latin typeface="Lexend"/>
              <a:ea typeface="Lexend"/>
            </a:endParaRPr>
          </a:p>
        </p:txBody>
      </p:sp>
      <p:sp>
        <p:nvSpPr>
          <p:cNvPr id="103427" name="Rectangle 3">
            <a:extLst>
              <a:ext uri="{FF2B5EF4-FFF2-40B4-BE49-F238E27FC236}">
                <a16:creationId xmlns:a16="http://schemas.microsoft.com/office/drawing/2014/main" id="{CBA365E4-D9CC-1043-98D8-BC2FF12DF6B7}"/>
              </a:ext>
            </a:extLst>
          </p:cNvPr>
          <p:cNvSpPr>
            <a:spLocks noGrp="1" noChangeArrowheads="1"/>
          </p:cNvSpPr>
          <p:nvPr>
            <p:ph type="body" idx="4294967295"/>
          </p:nvPr>
        </p:nvSpPr>
        <p:spPr bwMode="auto">
          <a:xfrm>
            <a:off x="527050" y="1202381"/>
            <a:ext cx="11041227" cy="4320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pPr marL="531813" lvl="3" indent="-531813">
              <a:lnSpc>
                <a:spcPct val="150000"/>
              </a:lnSpc>
              <a:buSzPct val="100000"/>
            </a:pPr>
            <a:r>
              <a:rPr lang="es-ES" altLang="es-ES" sz="1600" dirty="0"/>
              <a:t>Una interfaz se puede comparar a una clase abstracta que tiene todos sus métodos abstractos, ya que en una interfaz no puede existir ningún método con código.</a:t>
            </a:r>
          </a:p>
          <a:p>
            <a:pPr marL="531813" lvl="3" indent="-531813">
              <a:lnSpc>
                <a:spcPct val="150000"/>
              </a:lnSpc>
              <a:buSzPct val="100000"/>
            </a:pPr>
            <a:endParaRPr lang="es-ES" altLang="es-ES" sz="1600" dirty="0"/>
          </a:p>
          <a:p>
            <a:pPr marL="531813" lvl="3" indent="-531813">
              <a:lnSpc>
                <a:spcPct val="150000"/>
              </a:lnSpc>
              <a:buSzPct val="100000"/>
            </a:pPr>
            <a:r>
              <a:rPr lang="es-ES" altLang="es-ES" sz="1600" dirty="0"/>
              <a:t>Una interfaz puede heredar de otra.</a:t>
            </a:r>
          </a:p>
          <a:p>
            <a:pPr marL="531813" lvl="3" indent="-531813">
              <a:lnSpc>
                <a:spcPct val="150000"/>
              </a:lnSpc>
              <a:buSzPct val="100000"/>
            </a:pPr>
            <a:endParaRPr lang="es-ES" altLang="es-ES" sz="1600" dirty="0"/>
          </a:p>
          <a:p>
            <a:pPr marL="531813" lvl="3" indent="-531813">
              <a:lnSpc>
                <a:spcPct val="150000"/>
              </a:lnSpc>
              <a:buSzPct val="100000"/>
            </a:pPr>
            <a:r>
              <a:rPr lang="es-ES" altLang="es-ES" sz="1600" dirty="0"/>
              <a:t>Una clase puede implementar varias interfaces.</a:t>
            </a:r>
          </a:p>
        </p:txBody>
      </p:sp>
      <p:sp>
        <p:nvSpPr>
          <p:cNvPr id="2" name="Marcador de pie de página 1">
            <a:extLst>
              <a:ext uri="{FF2B5EF4-FFF2-40B4-BE49-F238E27FC236}">
                <a16:creationId xmlns:a16="http://schemas.microsoft.com/office/drawing/2014/main" id="{D3CBB85C-29B8-3A4B-86E9-918CA43594B9}"/>
              </a:ext>
            </a:extLst>
          </p:cNvPr>
          <p:cNvSpPr>
            <a:spLocks noGrp="1"/>
          </p:cNvSpPr>
          <p:nvPr>
            <p:ph type="ftr" sz="quarter" idx="10"/>
          </p:nvPr>
        </p:nvSpPr>
        <p:spPr/>
        <p:txBody>
          <a:bodyPr/>
          <a:lstStyle/>
          <a:p>
            <a:endParaRPr lang="es-ES" dirty="0"/>
          </a:p>
        </p:txBody>
      </p:sp>
      <p:sp>
        <p:nvSpPr>
          <p:cNvPr id="103425" name="Marcador de número de diapositiva 4">
            <a:extLst>
              <a:ext uri="{FF2B5EF4-FFF2-40B4-BE49-F238E27FC236}">
                <a16:creationId xmlns:a16="http://schemas.microsoft.com/office/drawing/2014/main" id="{44EFE9DA-DD2C-BF48-980F-DE9F7CE72A12}"/>
              </a:ext>
            </a:extLst>
          </p:cNvPr>
          <p:cNvSpPr>
            <a:spLocks noGrp="1"/>
          </p:cNvSpPr>
          <p:nvPr>
            <p:ph type="sldNum" sz="quarter" idx="11"/>
          </p:nvPr>
        </p:nvSpPr>
        <p:spPr>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lstStyle>
            <a:defPPr>
              <a:defRPr lang="en-US"/>
            </a:defPPr>
            <a:lvl1pPr marL="0" algn="ctr" defTabSz="457200" rtl="0" eaLnBrk="1" latinLnBrk="0" hangingPunct="1">
              <a:defRPr sz="2000" kern="1200">
                <a:solidFill>
                  <a:srgbClr val="1C1E3B"/>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eaLnBrk="0"/>
            <a:fld id="{8F033F82-FDC3-4A09-A83A-27BA32D429C5}" type="slidenum">
              <a:rPr lang="es-ES" smtClean="0"/>
              <a:pPr algn="l" eaLnBrk="0"/>
              <a:t>24</a:t>
            </a:fld>
            <a:endParaRPr lang="es-ES" altLang="es-ES" sz="600">
              <a:solidFill>
                <a:srgbClr val="800000"/>
              </a:solidFill>
            </a:endParaRPr>
          </a:p>
        </p:txBody>
      </p:sp>
      <p:sp>
        <p:nvSpPr>
          <p:cNvPr id="7" name="Marcador de número de diapositiva 4">
            <a:extLst>
              <a:ext uri="{FF2B5EF4-FFF2-40B4-BE49-F238E27FC236}">
                <a16:creationId xmlns:a16="http://schemas.microsoft.com/office/drawing/2014/main" id="{AEB08547-133B-884B-A916-814D5832213D}"/>
              </a:ext>
            </a:extLst>
          </p:cNvPr>
          <p:cNvSpPr txBox="1">
            <a:spLocks/>
          </p:cNvSpPr>
          <p:nvPr/>
        </p:nvSpPr>
        <p:spPr>
          <a:xfrm>
            <a:off x="11661775" y="6462713"/>
            <a:ext cx="482600" cy="3698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lstStyle>
            <a:defPPr>
              <a:defRPr lang="en-US"/>
            </a:defPPr>
            <a:lvl1pPr marL="0" algn="ctr" defTabSz="457200" rtl="0" eaLnBrk="1" latinLnBrk="0" hangingPunct="1">
              <a:defRPr sz="2000" kern="1200">
                <a:solidFill>
                  <a:srgbClr val="1C1E3B"/>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eaLnBrk="0"/>
            <a:fld id="{8F033F82-FDC3-4A09-A83A-27BA32D429C5}" type="slidenum">
              <a:rPr lang="es-ES" smtClean="0"/>
              <a:pPr algn="l" eaLnBrk="0"/>
              <a:t>24</a:t>
            </a:fld>
            <a:endParaRPr lang="es-ES" altLang="es-ES" sz="600" dirty="0">
              <a:solidFill>
                <a:srgbClr val="800000"/>
              </a:solidFill>
            </a:endParaRPr>
          </a:p>
        </p:txBody>
      </p:sp>
    </p:spTree>
    <p:extLst>
      <p:ext uri="{BB962C8B-B14F-4D97-AF65-F5344CB8AC3E}">
        <p14:creationId xmlns:p14="http://schemas.microsoft.com/office/powerpoint/2010/main" val="387818482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A6D19A57-C9FC-CD48-A579-18EF5F717879}"/>
              </a:ext>
            </a:extLst>
          </p:cNvPr>
          <p:cNvSpPr txBox="1">
            <a:spLocks noGrp="1" noChangeArrowheads="1"/>
          </p:cNvSpPr>
          <p:nvPr>
            <p:ph type="title"/>
          </p:nvPr>
        </p:nvSpPr>
        <p:spPr>
          <a:prstGeom prst="rect">
            <a:avLst/>
          </a:prstGeom>
        </p:spPr>
        <p:txBody>
          <a:bodyPr/>
          <a:lstStyle/>
          <a:p>
            <a:pPr eaLnBrk="1" hangingPunct="1"/>
            <a:r>
              <a:rPr lang="es-ES" altLang="es-ES" sz="2000" b="1" dirty="0">
                <a:solidFill>
                  <a:schemeClr val="accent6">
                    <a:lumMod val="75000"/>
                  </a:schemeClr>
                </a:solidFill>
                <a:latin typeface="Arial" pitchFamily="34" charset="0"/>
                <a:cs typeface="Arial" pitchFamily="34" charset="0"/>
              </a:rPr>
              <a:t>Interfaces</a:t>
            </a:r>
            <a:endParaRPr lang="es-ES" altLang="es-ES" dirty="0">
              <a:latin typeface="Lexend"/>
              <a:ea typeface="Lexend"/>
            </a:endParaRPr>
          </a:p>
        </p:txBody>
      </p:sp>
      <p:sp>
        <p:nvSpPr>
          <p:cNvPr id="104451" name="Rectangle 3">
            <a:extLst>
              <a:ext uri="{FF2B5EF4-FFF2-40B4-BE49-F238E27FC236}">
                <a16:creationId xmlns:a16="http://schemas.microsoft.com/office/drawing/2014/main" id="{EC00537D-61F8-0A4B-BEA0-D80E4F57EA71}"/>
              </a:ext>
            </a:extLst>
          </p:cNvPr>
          <p:cNvSpPr>
            <a:spLocks noGrp="1" noChangeArrowheads="1"/>
          </p:cNvSpPr>
          <p:nvPr>
            <p:ph type="body" idx="4294967295"/>
          </p:nvPr>
        </p:nvSpPr>
        <p:spPr bwMode="auto">
          <a:xfrm>
            <a:off x="527050" y="1202381"/>
            <a:ext cx="11041227" cy="4320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pPr marL="531813" lvl="3" indent="-531813">
              <a:lnSpc>
                <a:spcPct val="150000"/>
              </a:lnSpc>
              <a:buSzPct val="100000"/>
            </a:pPr>
            <a:r>
              <a:rPr lang="es-ES" altLang="es-ES" sz="1600" dirty="0"/>
              <a:t>Sintaxis para crearla:</a:t>
            </a:r>
          </a:p>
          <a:p>
            <a:pPr marL="531813" lvl="3" indent="-531813">
              <a:lnSpc>
                <a:spcPct val="150000"/>
              </a:lnSpc>
              <a:buSzPct val="100000"/>
            </a:pPr>
            <a:endParaRPr lang="es-ES" altLang="es-ES" sz="1600" dirty="0"/>
          </a:p>
          <a:p>
            <a:pPr marL="0" lvl="3" indent="0">
              <a:lnSpc>
                <a:spcPct val="150000"/>
              </a:lnSpc>
              <a:buSzPct val="100000"/>
              <a:buNone/>
            </a:pPr>
            <a:r>
              <a:rPr lang="es-ES" altLang="es-ES" sz="1600" dirty="0"/>
              <a:t>		</a:t>
            </a:r>
            <a:r>
              <a:rPr lang="es-ES" altLang="es-ES" sz="1600" dirty="0" err="1"/>
              <a:t>public</a:t>
            </a:r>
            <a:r>
              <a:rPr lang="es-ES" altLang="es-ES" sz="1600" dirty="0"/>
              <a:t> interface </a:t>
            </a:r>
            <a:r>
              <a:rPr lang="es-ES" altLang="es-ES" sz="1600" dirty="0" err="1"/>
              <a:t>nombreInterfaz</a:t>
            </a:r>
            <a:r>
              <a:rPr lang="es-ES" altLang="es-ES" sz="1600" dirty="0"/>
              <a:t> [</a:t>
            </a:r>
            <a:r>
              <a:rPr lang="es-ES" altLang="es-ES" sz="1600" dirty="0" err="1"/>
              <a:t>extends</a:t>
            </a:r>
            <a:r>
              <a:rPr lang="es-ES" altLang="es-ES" sz="1600" dirty="0"/>
              <a:t> interface1]</a:t>
            </a:r>
          </a:p>
          <a:p>
            <a:pPr marL="531813" lvl="3" indent="-531813">
              <a:lnSpc>
                <a:spcPct val="150000"/>
              </a:lnSpc>
              <a:buSzPct val="100000"/>
            </a:pPr>
            <a:endParaRPr lang="es-ES" altLang="es-ES" sz="1600" dirty="0"/>
          </a:p>
          <a:p>
            <a:pPr marL="531813" lvl="3" indent="-531813">
              <a:lnSpc>
                <a:spcPct val="150000"/>
              </a:lnSpc>
              <a:buSzPct val="100000"/>
            </a:pPr>
            <a:endParaRPr lang="es-ES" altLang="es-ES" sz="1600" dirty="0"/>
          </a:p>
          <a:p>
            <a:pPr marL="531813" lvl="3" indent="-531813">
              <a:lnSpc>
                <a:spcPct val="150000"/>
              </a:lnSpc>
              <a:buSzPct val="100000"/>
            </a:pPr>
            <a:endParaRPr lang="es-ES" altLang="es-ES" sz="1600" dirty="0"/>
          </a:p>
          <a:p>
            <a:pPr marL="531813" lvl="3" indent="-531813">
              <a:lnSpc>
                <a:spcPct val="150000"/>
              </a:lnSpc>
              <a:buSzPct val="100000"/>
            </a:pPr>
            <a:r>
              <a:rPr lang="es-ES" altLang="es-ES" sz="1600" dirty="0"/>
              <a:t>Sintaxis para implementarla:</a:t>
            </a:r>
          </a:p>
          <a:p>
            <a:pPr marL="531813" lvl="3" indent="-531813">
              <a:lnSpc>
                <a:spcPct val="150000"/>
              </a:lnSpc>
              <a:buSzPct val="100000"/>
            </a:pPr>
            <a:endParaRPr lang="es-ES" altLang="es-ES" sz="1600" dirty="0"/>
          </a:p>
          <a:p>
            <a:pPr marL="0" lvl="3" indent="0">
              <a:lnSpc>
                <a:spcPct val="150000"/>
              </a:lnSpc>
              <a:buSzPct val="100000"/>
              <a:buNone/>
            </a:pPr>
            <a:r>
              <a:rPr lang="es-ES" altLang="es-ES" sz="1600" dirty="0"/>
              <a:t>		</a:t>
            </a:r>
            <a:r>
              <a:rPr lang="es-ES" altLang="es-ES" sz="1600" dirty="0" err="1"/>
              <a:t>public</a:t>
            </a:r>
            <a:r>
              <a:rPr lang="es-ES" altLang="es-ES" sz="1600" dirty="0"/>
              <a:t> </a:t>
            </a:r>
            <a:r>
              <a:rPr lang="es-ES" altLang="es-ES" sz="1600" dirty="0" err="1"/>
              <a:t>class</a:t>
            </a:r>
            <a:r>
              <a:rPr lang="es-ES" altLang="es-ES" sz="1600" dirty="0"/>
              <a:t> </a:t>
            </a:r>
            <a:r>
              <a:rPr lang="es-ES" altLang="es-ES" sz="1600" dirty="0" err="1"/>
              <a:t>nombreClase</a:t>
            </a:r>
            <a:r>
              <a:rPr lang="es-ES" altLang="es-ES" sz="1600" dirty="0"/>
              <a:t> </a:t>
            </a:r>
            <a:r>
              <a:rPr lang="es-ES" altLang="es-ES" sz="1600" dirty="0" err="1"/>
              <a:t>implements</a:t>
            </a:r>
            <a:r>
              <a:rPr lang="es-ES" altLang="es-ES" sz="1600" dirty="0"/>
              <a:t> interf1, interf2, ...</a:t>
            </a:r>
          </a:p>
        </p:txBody>
      </p:sp>
      <p:sp>
        <p:nvSpPr>
          <p:cNvPr id="2" name="Marcador de pie de página 1">
            <a:extLst>
              <a:ext uri="{FF2B5EF4-FFF2-40B4-BE49-F238E27FC236}">
                <a16:creationId xmlns:a16="http://schemas.microsoft.com/office/drawing/2014/main" id="{DEC8FD9D-245C-6142-98D1-4AF222E35970}"/>
              </a:ext>
            </a:extLst>
          </p:cNvPr>
          <p:cNvSpPr>
            <a:spLocks noGrp="1"/>
          </p:cNvSpPr>
          <p:nvPr>
            <p:ph type="ftr" sz="quarter" idx="10"/>
          </p:nvPr>
        </p:nvSpPr>
        <p:spPr/>
        <p:txBody>
          <a:bodyPr/>
          <a:lstStyle/>
          <a:p>
            <a:endParaRPr lang="es-ES" dirty="0"/>
          </a:p>
        </p:txBody>
      </p:sp>
      <p:sp>
        <p:nvSpPr>
          <p:cNvPr id="104449" name="Marcador de número de diapositiva 4">
            <a:extLst>
              <a:ext uri="{FF2B5EF4-FFF2-40B4-BE49-F238E27FC236}">
                <a16:creationId xmlns:a16="http://schemas.microsoft.com/office/drawing/2014/main" id="{C53FC03C-CD4E-0547-AE94-D5D118ACC9FF}"/>
              </a:ext>
            </a:extLst>
          </p:cNvPr>
          <p:cNvSpPr>
            <a:spLocks noGrp="1"/>
          </p:cNvSpPr>
          <p:nvPr>
            <p:ph type="sldNum" sz="quarter" idx="11"/>
          </p:nvPr>
        </p:nvSpPr>
        <p:spPr>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lstStyle>
            <a:defPPr>
              <a:defRPr lang="en-US"/>
            </a:defPPr>
            <a:lvl1pPr marL="0" algn="ctr" defTabSz="457200" rtl="0" eaLnBrk="1" latinLnBrk="0" hangingPunct="1">
              <a:defRPr sz="2000" kern="1200">
                <a:solidFill>
                  <a:srgbClr val="1C1E3B"/>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eaLnBrk="0"/>
            <a:fld id="{8F033F82-FDC3-4A09-A83A-27BA32D429C5}" type="slidenum">
              <a:rPr lang="es-ES" smtClean="0"/>
              <a:pPr algn="l" eaLnBrk="0"/>
              <a:t>25</a:t>
            </a:fld>
            <a:endParaRPr lang="es-ES" altLang="es-ES" sz="600">
              <a:solidFill>
                <a:srgbClr val="800000"/>
              </a:solidFill>
            </a:endParaRPr>
          </a:p>
        </p:txBody>
      </p:sp>
      <p:sp>
        <p:nvSpPr>
          <p:cNvPr id="7" name="Marcador de número de diapositiva 4">
            <a:extLst>
              <a:ext uri="{FF2B5EF4-FFF2-40B4-BE49-F238E27FC236}">
                <a16:creationId xmlns:a16="http://schemas.microsoft.com/office/drawing/2014/main" id="{B50639DF-675C-6B48-A978-C6C1FF0F4255}"/>
              </a:ext>
            </a:extLst>
          </p:cNvPr>
          <p:cNvSpPr txBox="1">
            <a:spLocks/>
          </p:cNvSpPr>
          <p:nvPr/>
        </p:nvSpPr>
        <p:spPr>
          <a:xfrm>
            <a:off x="11661775" y="6462713"/>
            <a:ext cx="482600" cy="3698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lstStyle>
            <a:defPPr>
              <a:defRPr lang="en-US"/>
            </a:defPPr>
            <a:lvl1pPr marL="0" algn="ctr" defTabSz="457200" rtl="0" eaLnBrk="1" latinLnBrk="0" hangingPunct="1">
              <a:defRPr sz="2000" kern="1200">
                <a:solidFill>
                  <a:srgbClr val="1C1E3B"/>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eaLnBrk="0"/>
            <a:fld id="{8F033F82-FDC3-4A09-A83A-27BA32D429C5}" type="slidenum">
              <a:rPr lang="es-ES" smtClean="0"/>
              <a:pPr algn="l" eaLnBrk="0"/>
              <a:t>25</a:t>
            </a:fld>
            <a:endParaRPr lang="es-ES" altLang="es-ES" sz="600" dirty="0">
              <a:solidFill>
                <a:srgbClr val="800000"/>
              </a:solidFill>
            </a:endParaRPr>
          </a:p>
        </p:txBody>
      </p:sp>
    </p:spTree>
    <p:extLst>
      <p:ext uri="{BB962C8B-B14F-4D97-AF65-F5344CB8AC3E}">
        <p14:creationId xmlns:p14="http://schemas.microsoft.com/office/powerpoint/2010/main" val="353544933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0188BE-1E1E-6542-B7BE-8834C260F407}"/>
              </a:ext>
            </a:extLst>
          </p:cNvPr>
          <p:cNvSpPr>
            <a:spLocks noGrp="1"/>
          </p:cNvSpPr>
          <p:nvPr>
            <p:ph type="title"/>
          </p:nvPr>
        </p:nvSpPr>
        <p:spPr/>
        <p:txBody>
          <a:bodyPr/>
          <a:lstStyle/>
          <a:p>
            <a:r>
              <a:rPr lang="es-ES" dirty="0"/>
              <a:t>Ejemplo de interface</a:t>
            </a:r>
          </a:p>
        </p:txBody>
      </p:sp>
      <p:sp>
        <p:nvSpPr>
          <p:cNvPr id="5" name="Marcador de pie de página 4">
            <a:extLst>
              <a:ext uri="{FF2B5EF4-FFF2-40B4-BE49-F238E27FC236}">
                <a16:creationId xmlns:a16="http://schemas.microsoft.com/office/drawing/2014/main" id="{43570FE8-1E92-4E4F-AFFC-8534241CB7CE}"/>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5">
            <a:extLst>
              <a:ext uri="{FF2B5EF4-FFF2-40B4-BE49-F238E27FC236}">
                <a16:creationId xmlns:a16="http://schemas.microsoft.com/office/drawing/2014/main" id="{3A7A8456-79E9-F640-924F-D12D22892F4E}"/>
              </a:ext>
            </a:extLst>
          </p:cNvPr>
          <p:cNvSpPr>
            <a:spLocks noGrp="1"/>
          </p:cNvSpPr>
          <p:nvPr>
            <p:ph type="sldNum" sz="quarter" idx="11"/>
          </p:nvPr>
        </p:nvSpPr>
        <p:spPr/>
        <p:txBody>
          <a:bodyPr/>
          <a:lstStyle/>
          <a:p>
            <a:pPr>
              <a:defRPr/>
            </a:pPr>
            <a:endParaRPr lang="es-ES" dirty="0"/>
          </a:p>
        </p:txBody>
      </p:sp>
      <p:graphicFrame>
        <p:nvGraphicFramePr>
          <p:cNvPr id="7" name="Object 3">
            <a:extLst>
              <a:ext uri="{FF2B5EF4-FFF2-40B4-BE49-F238E27FC236}">
                <a16:creationId xmlns:a16="http://schemas.microsoft.com/office/drawing/2014/main" id="{C05F0BF1-8B16-E848-AB84-47C9532287FC}"/>
              </a:ext>
            </a:extLst>
          </p:cNvPr>
          <p:cNvGraphicFramePr>
            <a:graphicFrameLocks noChangeAspect="1"/>
          </p:cNvGraphicFramePr>
          <p:nvPr>
            <p:extLst>
              <p:ext uri="{D42A27DB-BD31-4B8C-83A1-F6EECF244321}">
                <p14:modId xmlns:p14="http://schemas.microsoft.com/office/powerpoint/2010/main" val="957132480"/>
              </p:ext>
            </p:extLst>
          </p:nvPr>
        </p:nvGraphicFramePr>
        <p:xfrm>
          <a:off x="2209800" y="1573794"/>
          <a:ext cx="7772400" cy="4373563"/>
        </p:xfrm>
        <a:graphic>
          <a:graphicData uri="http://schemas.openxmlformats.org/presentationml/2006/ole">
            <mc:AlternateContent xmlns:mc="http://schemas.openxmlformats.org/markup-compatibility/2006">
              <mc:Choice xmlns:v="urn:schemas-microsoft-com:vml" Requires="v">
                <p:oleObj spid="_x0000_s3685" name="Imagen de mapa de bits" r:id="rId3" imgW="5314950" imgH="2990850" progId="Paint.Picture">
                  <p:embed/>
                </p:oleObj>
              </mc:Choice>
              <mc:Fallback>
                <p:oleObj name="Imagen de mapa de bits" r:id="rId3" imgW="5314950" imgH="2990850" progId="Paint.Picture">
                  <p:embed/>
                  <p:pic>
                    <p:nvPicPr>
                      <p:cNvPr id="105475" name="Object 3">
                        <a:extLst>
                          <a:ext uri="{FF2B5EF4-FFF2-40B4-BE49-F238E27FC236}">
                            <a16:creationId xmlns:a16="http://schemas.microsoft.com/office/drawing/2014/main" id="{EBA892F2-D0AD-074B-B5DB-AE14EA2F726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09800" y="1573794"/>
                        <a:ext cx="7772400" cy="437356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Marcador de número de diapositiva 4">
            <a:extLst>
              <a:ext uri="{FF2B5EF4-FFF2-40B4-BE49-F238E27FC236}">
                <a16:creationId xmlns:a16="http://schemas.microsoft.com/office/drawing/2014/main" id="{9AE4BE8A-1936-A04B-BF7C-0043933F956D}"/>
              </a:ext>
            </a:extLst>
          </p:cNvPr>
          <p:cNvSpPr txBox="1">
            <a:spLocks/>
          </p:cNvSpPr>
          <p:nvPr/>
        </p:nvSpPr>
        <p:spPr>
          <a:xfrm>
            <a:off x="11661775" y="6488112"/>
            <a:ext cx="482600" cy="3698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lstStyle>
            <a:defPPr>
              <a:defRPr lang="en-US"/>
            </a:defPPr>
            <a:lvl1pPr marL="0" algn="ctr" defTabSz="457200" rtl="0" eaLnBrk="1" latinLnBrk="0" hangingPunct="1">
              <a:defRPr sz="2000" kern="1200">
                <a:solidFill>
                  <a:srgbClr val="1C1E3B"/>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eaLnBrk="0"/>
            <a:fld id="{8F033F82-FDC3-4A09-A83A-27BA32D429C5}" type="slidenum">
              <a:rPr lang="es-ES" smtClean="0"/>
              <a:pPr algn="l" eaLnBrk="0"/>
              <a:t>26</a:t>
            </a:fld>
            <a:endParaRPr lang="es-ES" altLang="es-ES" sz="600" dirty="0">
              <a:solidFill>
                <a:srgbClr val="800000"/>
              </a:solidFill>
            </a:endParaRPr>
          </a:p>
        </p:txBody>
      </p:sp>
    </p:spTree>
    <p:extLst>
      <p:ext uri="{BB962C8B-B14F-4D97-AF65-F5344CB8AC3E}">
        <p14:creationId xmlns:p14="http://schemas.microsoft.com/office/powerpoint/2010/main" val="515178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0188BE-1E1E-6542-B7BE-8834C260F407}"/>
              </a:ext>
            </a:extLst>
          </p:cNvPr>
          <p:cNvSpPr>
            <a:spLocks noGrp="1"/>
          </p:cNvSpPr>
          <p:nvPr>
            <p:ph type="title"/>
          </p:nvPr>
        </p:nvSpPr>
        <p:spPr/>
        <p:txBody>
          <a:bodyPr/>
          <a:lstStyle/>
          <a:p>
            <a:r>
              <a:rPr lang="es-ES" dirty="0"/>
              <a:t>Ejemplo de interface</a:t>
            </a:r>
          </a:p>
        </p:txBody>
      </p:sp>
      <p:sp>
        <p:nvSpPr>
          <p:cNvPr id="5" name="Marcador de pie de página 4">
            <a:extLst>
              <a:ext uri="{FF2B5EF4-FFF2-40B4-BE49-F238E27FC236}">
                <a16:creationId xmlns:a16="http://schemas.microsoft.com/office/drawing/2014/main" id="{43570FE8-1E92-4E4F-AFFC-8534241CB7CE}"/>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5">
            <a:extLst>
              <a:ext uri="{FF2B5EF4-FFF2-40B4-BE49-F238E27FC236}">
                <a16:creationId xmlns:a16="http://schemas.microsoft.com/office/drawing/2014/main" id="{3A7A8456-79E9-F640-924F-D12D22892F4E}"/>
              </a:ext>
            </a:extLst>
          </p:cNvPr>
          <p:cNvSpPr>
            <a:spLocks noGrp="1"/>
          </p:cNvSpPr>
          <p:nvPr>
            <p:ph type="sldNum" sz="quarter" idx="11"/>
          </p:nvPr>
        </p:nvSpPr>
        <p:spPr/>
        <p:txBody>
          <a:bodyPr/>
          <a:lstStyle/>
          <a:p>
            <a:pPr>
              <a:defRPr/>
            </a:pPr>
            <a:endParaRPr lang="es-ES" dirty="0"/>
          </a:p>
        </p:txBody>
      </p:sp>
      <p:graphicFrame>
        <p:nvGraphicFramePr>
          <p:cNvPr id="8" name="Object 3">
            <a:extLst>
              <a:ext uri="{FF2B5EF4-FFF2-40B4-BE49-F238E27FC236}">
                <a16:creationId xmlns:a16="http://schemas.microsoft.com/office/drawing/2014/main" id="{259CE0B9-820B-7A4C-9C96-5C5CD9EE7D84}"/>
              </a:ext>
            </a:extLst>
          </p:cNvPr>
          <p:cNvGraphicFramePr>
            <a:graphicFrameLocks noChangeAspect="1"/>
          </p:cNvGraphicFramePr>
          <p:nvPr>
            <p:extLst>
              <p:ext uri="{D42A27DB-BD31-4B8C-83A1-F6EECF244321}">
                <p14:modId xmlns:p14="http://schemas.microsoft.com/office/powerpoint/2010/main" val="1403770611"/>
              </p:ext>
            </p:extLst>
          </p:nvPr>
        </p:nvGraphicFramePr>
        <p:xfrm>
          <a:off x="2209800" y="1520716"/>
          <a:ext cx="7772400" cy="4332288"/>
        </p:xfrm>
        <a:graphic>
          <a:graphicData uri="http://schemas.openxmlformats.org/presentationml/2006/ole">
            <mc:AlternateContent xmlns:mc="http://schemas.openxmlformats.org/markup-compatibility/2006">
              <mc:Choice xmlns:v="urn:schemas-microsoft-com:vml" Requires="v">
                <p:oleObj spid="_x0000_s4709" name="Imagen de mapa de bits" r:id="rId3" imgW="5524500" imgH="3079750" progId="Paint.Picture">
                  <p:embed/>
                </p:oleObj>
              </mc:Choice>
              <mc:Fallback>
                <p:oleObj name="Imagen de mapa de bits" r:id="rId3" imgW="5524500" imgH="3079750" progId="Paint.Picture">
                  <p:embed/>
                  <p:pic>
                    <p:nvPicPr>
                      <p:cNvPr id="106499" name="Object 3">
                        <a:extLst>
                          <a:ext uri="{FF2B5EF4-FFF2-40B4-BE49-F238E27FC236}">
                            <a16:creationId xmlns:a16="http://schemas.microsoft.com/office/drawing/2014/main" id="{9740FE4B-70AA-6D4E-B8D1-E6D4F12DDD0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09800" y="1520716"/>
                        <a:ext cx="7772400" cy="43322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Marcador de número de diapositiva 4">
            <a:extLst>
              <a:ext uri="{FF2B5EF4-FFF2-40B4-BE49-F238E27FC236}">
                <a16:creationId xmlns:a16="http://schemas.microsoft.com/office/drawing/2014/main" id="{32D31676-0C8E-AF45-92DC-5D9CB9D82B51}"/>
              </a:ext>
            </a:extLst>
          </p:cNvPr>
          <p:cNvSpPr txBox="1">
            <a:spLocks/>
          </p:cNvSpPr>
          <p:nvPr/>
        </p:nvSpPr>
        <p:spPr>
          <a:xfrm>
            <a:off x="11568609" y="6381328"/>
            <a:ext cx="482600" cy="3698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lstStyle>
            <a:defPPr>
              <a:defRPr lang="en-US"/>
            </a:defPPr>
            <a:lvl1pPr marL="0" algn="ctr" defTabSz="457200" rtl="0" eaLnBrk="1" latinLnBrk="0" hangingPunct="1">
              <a:defRPr sz="2000" kern="1200">
                <a:solidFill>
                  <a:srgbClr val="1C1E3B"/>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eaLnBrk="0"/>
            <a:fld id="{8F033F82-FDC3-4A09-A83A-27BA32D429C5}" type="slidenum">
              <a:rPr lang="es-ES" smtClean="0"/>
              <a:pPr algn="l" eaLnBrk="0"/>
              <a:t>27</a:t>
            </a:fld>
            <a:endParaRPr lang="es-ES" altLang="es-ES" sz="600" dirty="0">
              <a:solidFill>
                <a:srgbClr val="800000"/>
              </a:solidFill>
            </a:endParaRPr>
          </a:p>
        </p:txBody>
      </p:sp>
    </p:spTree>
    <p:extLst>
      <p:ext uri="{BB962C8B-B14F-4D97-AF65-F5344CB8AC3E}">
        <p14:creationId xmlns:p14="http://schemas.microsoft.com/office/powerpoint/2010/main" val="4111785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a:t>Métodos en interfaces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775826" y="1240363"/>
            <a:ext cx="10352315" cy="4642994"/>
          </a:xfrm>
        </p:spPr>
        <p:txBody>
          <a:bodyPr numCol="1">
            <a:noAutofit/>
          </a:bodyPr>
          <a:lstStyle/>
          <a:p>
            <a:pPr marL="531813" lvl="3" indent="-531813">
              <a:lnSpc>
                <a:spcPct val="150000"/>
              </a:lnSpc>
              <a:buSzPct val="100000"/>
            </a:pPr>
            <a:r>
              <a:rPr lang="es-ES" b="1" dirty="0"/>
              <a:t>Métodos estáticos</a:t>
            </a:r>
          </a:p>
          <a:p>
            <a:pPr marL="989013" lvl="4" indent="-531813">
              <a:lnSpc>
                <a:spcPct val="150000"/>
              </a:lnSpc>
              <a:spcAft>
                <a:spcPts val="1200"/>
              </a:spcAft>
              <a:buSzPct val="100000"/>
              <a:defRPr/>
            </a:pPr>
            <a:r>
              <a:rPr lang="es-ES" dirty="0"/>
              <a:t>Desde Java 8, las interfaces pueden incluir métodos estáticos al igual que las clases. </a:t>
            </a:r>
          </a:p>
          <a:p>
            <a:pPr marL="989013" lvl="4" indent="-531813">
              <a:lnSpc>
                <a:spcPct val="150000"/>
              </a:lnSpc>
              <a:spcAft>
                <a:spcPts val="1200"/>
              </a:spcAft>
              <a:buSzPct val="100000"/>
              <a:defRPr/>
            </a:pPr>
            <a:r>
              <a:rPr lang="es-ES" dirty="0"/>
              <a:t>El método está asociado a la interfaz, no es heredado por las clases que la implementan.</a:t>
            </a:r>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B8FA3E9D-5EF2-724F-94EB-1FE0622FF52C}"/>
              </a:ext>
            </a:extLst>
          </p:cNvPr>
          <p:cNvSpPr>
            <a:spLocks noGrp="1"/>
          </p:cNvSpPr>
          <p:nvPr>
            <p:ph type="ftr" sz="quarter" idx="10"/>
          </p:nvPr>
        </p:nvSpPr>
        <p:spPr/>
        <p:txBody>
          <a:bodyPr/>
          <a:lstStyle/>
          <a:p>
            <a:r>
              <a:rPr lang="es-ES"/>
              <a:t>Formador: Ana Isabel Vegas</a:t>
            </a:r>
            <a:endParaRPr lang="es-ES" dirty="0"/>
          </a:p>
        </p:txBody>
      </p:sp>
      <p:sp>
        <p:nvSpPr>
          <p:cNvPr id="4" name="Marcador de número de diapositiva 3">
            <a:extLst>
              <a:ext uri="{FF2B5EF4-FFF2-40B4-BE49-F238E27FC236}">
                <a16:creationId xmlns:a16="http://schemas.microsoft.com/office/drawing/2014/main" id="{5B765AB9-E42B-6B4D-8C49-637897369624}"/>
              </a:ext>
            </a:extLst>
          </p:cNvPr>
          <p:cNvSpPr>
            <a:spLocks noGrp="1"/>
          </p:cNvSpPr>
          <p:nvPr>
            <p:ph type="sldNum" sz="quarter" idx="11"/>
          </p:nvPr>
        </p:nvSpPr>
        <p:spPr/>
        <p:txBody>
          <a:bodyPr/>
          <a:lstStyle/>
          <a:p>
            <a:fld id="{0D6589CA-84B8-4374-A56F-EE47C518290A}" type="slidenum">
              <a:rPr lang="es-ES" smtClean="0"/>
              <a:pPr/>
              <a:t>28</a:t>
            </a:fld>
            <a:endParaRPr lang="es-ES" dirty="0"/>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8" name="8 Rectángulo">
            <a:extLst>
              <a:ext uri="{FF2B5EF4-FFF2-40B4-BE49-F238E27FC236}">
                <a16:creationId xmlns:a16="http://schemas.microsoft.com/office/drawing/2014/main" id="{89728CEC-42F3-184E-866B-54FBCC1382AE}"/>
              </a:ext>
            </a:extLst>
          </p:cNvPr>
          <p:cNvSpPr/>
          <p:nvPr/>
        </p:nvSpPr>
        <p:spPr>
          <a:xfrm>
            <a:off x="2279576" y="2985797"/>
            <a:ext cx="2808312" cy="1323439"/>
          </a:xfrm>
          <a:prstGeom prst="rect">
            <a:avLst/>
          </a:prstGeom>
          <a:ln w="6350">
            <a:solidFill>
              <a:schemeClr val="tx1"/>
            </a:solidFill>
          </a:ln>
        </p:spPr>
        <p:txBody>
          <a:bodyPr wrap="square">
            <a:spAutoFit/>
          </a:bodyPr>
          <a:lstStyle/>
          <a:p>
            <a:r>
              <a:rPr lang="es-ES" sz="1000" dirty="0"/>
              <a:t>interface </a:t>
            </a:r>
            <a:r>
              <a:rPr lang="es-ES" sz="1000" dirty="0" err="1"/>
              <a:t>InterA</a:t>
            </a:r>
            <a:r>
              <a:rPr lang="es-ES" sz="1000" dirty="0"/>
              <a:t>{</a:t>
            </a:r>
          </a:p>
          <a:p>
            <a:r>
              <a:rPr lang="es-ES" sz="1000" dirty="0"/>
              <a:t>    </a:t>
            </a:r>
            <a:r>
              <a:rPr lang="es-ES" sz="1000" dirty="0" err="1"/>
              <a:t>static</a:t>
            </a:r>
            <a:r>
              <a:rPr lang="es-ES" sz="1000" dirty="0"/>
              <a:t> </a:t>
            </a:r>
            <a:r>
              <a:rPr lang="es-ES" sz="1000" dirty="0" err="1"/>
              <a:t>void</a:t>
            </a:r>
            <a:r>
              <a:rPr lang="es-ES" sz="1000" dirty="0"/>
              <a:t> m(){</a:t>
            </a:r>
          </a:p>
          <a:p>
            <a:r>
              <a:rPr lang="es-ES" sz="1000" dirty="0"/>
              <a:t>        </a:t>
            </a:r>
            <a:r>
              <a:rPr lang="es-ES" sz="1000" dirty="0" err="1"/>
              <a:t>System.out.println</a:t>
            </a:r>
            <a:r>
              <a:rPr lang="es-ES" sz="1000" dirty="0"/>
              <a:t>("estático </a:t>
            </a:r>
            <a:r>
              <a:rPr lang="es-ES" sz="1000" dirty="0" err="1"/>
              <a:t>InterA</a:t>
            </a:r>
            <a:r>
              <a:rPr lang="es-ES" sz="1000" dirty="0"/>
              <a:t>");</a:t>
            </a:r>
          </a:p>
          <a:p>
            <a:r>
              <a:rPr lang="es-ES" sz="1000" dirty="0"/>
              <a:t>    }</a:t>
            </a:r>
          </a:p>
          <a:p>
            <a:r>
              <a:rPr lang="es-ES" sz="1000" dirty="0"/>
              <a:t>}</a:t>
            </a:r>
          </a:p>
          <a:p>
            <a:r>
              <a:rPr lang="es-ES" sz="1000" dirty="0" err="1"/>
              <a:t>public</a:t>
            </a:r>
            <a:r>
              <a:rPr lang="es-ES" sz="1000" dirty="0"/>
              <a:t> </a:t>
            </a:r>
            <a:r>
              <a:rPr lang="es-ES" sz="1000" dirty="0" err="1"/>
              <a:t>class</a:t>
            </a:r>
            <a:r>
              <a:rPr lang="es-ES" sz="1000" dirty="0"/>
              <a:t> Test </a:t>
            </a:r>
            <a:r>
              <a:rPr lang="es-ES" sz="1000" dirty="0" err="1"/>
              <a:t>implements</a:t>
            </a:r>
            <a:r>
              <a:rPr lang="es-ES" sz="1000" dirty="0"/>
              <a:t> </a:t>
            </a:r>
            <a:r>
              <a:rPr lang="es-ES" sz="1000" dirty="0" err="1"/>
              <a:t>InterA</a:t>
            </a:r>
            <a:r>
              <a:rPr lang="es-ES" sz="1000" dirty="0"/>
              <a:t>{</a:t>
            </a:r>
          </a:p>
          <a:p>
            <a:endParaRPr lang="es-ES" sz="1000" dirty="0"/>
          </a:p>
          <a:p>
            <a:r>
              <a:rPr lang="es-ES" sz="1000" dirty="0"/>
              <a:t>}</a:t>
            </a:r>
          </a:p>
        </p:txBody>
      </p:sp>
      <p:sp>
        <p:nvSpPr>
          <p:cNvPr id="14" name="9 CuadroTexto">
            <a:extLst>
              <a:ext uri="{FF2B5EF4-FFF2-40B4-BE49-F238E27FC236}">
                <a16:creationId xmlns:a16="http://schemas.microsoft.com/office/drawing/2014/main" id="{5F009988-6F5E-2B4F-9539-A01DA61372E9}"/>
              </a:ext>
            </a:extLst>
          </p:cNvPr>
          <p:cNvSpPr txBox="1"/>
          <p:nvPr/>
        </p:nvSpPr>
        <p:spPr>
          <a:xfrm>
            <a:off x="6168008" y="3003799"/>
            <a:ext cx="3600400" cy="1323439"/>
          </a:xfrm>
          <a:prstGeom prst="rect">
            <a:avLst/>
          </a:prstGeom>
          <a:noFill/>
          <a:ln w="6350">
            <a:solidFill>
              <a:schemeClr val="tx1"/>
            </a:solidFill>
          </a:ln>
        </p:spPr>
        <p:txBody>
          <a:bodyPr wrap="square" rtlCol="0">
            <a:spAutoFit/>
          </a:bodyPr>
          <a:lstStyle/>
          <a:p>
            <a:r>
              <a:rPr lang="es-ES" sz="1000" dirty="0" err="1"/>
              <a:t>public</a:t>
            </a:r>
            <a:r>
              <a:rPr lang="es-ES" sz="1000" dirty="0"/>
              <a:t> </a:t>
            </a:r>
            <a:r>
              <a:rPr lang="es-ES" sz="1000" dirty="0" err="1"/>
              <a:t>class</a:t>
            </a:r>
            <a:r>
              <a:rPr lang="es-ES" sz="1000" dirty="0"/>
              <a:t> Prueba{</a:t>
            </a:r>
          </a:p>
          <a:p>
            <a:r>
              <a:rPr lang="es-ES" sz="1000" dirty="0"/>
              <a:t>    </a:t>
            </a:r>
            <a:r>
              <a:rPr lang="es-ES" sz="1000" dirty="0" err="1"/>
              <a:t>public</a:t>
            </a:r>
            <a:r>
              <a:rPr lang="es-ES" sz="1000" dirty="0"/>
              <a:t> </a:t>
            </a:r>
            <a:r>
              <a:rPr lang="es-ES" sz="1000" dirty="0" err="1"/>
              <a:t>static</a:t>
            </a:r>
            <a:r>
              <a:rPr lang="es-ES" sz="1000" dirty="0"/>
              <a:t> </a:t>
            </a:r>
            <a:r>
              <a:rPr lang="es-ES" sz="1000" dirty="0" err="1"/>
              <a:t>void</a:t>
            </a:r>
            <a:r>
              <a:rPr lang="es-ES" sz="1000" dirty="0"/>
              <a:t> </a:t>
            </a:r>
            <a:r>
              <a:rPr lang="es-ES" sz="1000" dirty="0" err="1"/>
              <a:t>main</a:t>
            </a:r>
            <a:r>
              <a:rPr lang="es-ES" sz="1000" dirty="0"/>
              <a:t>(</a:t>
            </a:r>
            <a:r>
              <a:rPr lang="es-ES" sz="1000" dirty="0" err="1"/>
              <a:t>String</a:t>
            </a:r>
            <a:r>
              <a:rPr lang="es-ES" sz="1000" dirty="0"/>
              <a:t>[] </a:t>
            </a:r>
            <a:r>
              <a:rPr lang="es-ES" sz="1000" dirty="0" err="1"/>
              <a:t>args</a:t>
            </a:r>
            <a:r>
              <a:rPr lang="es-ES" sz="1000" dirty="0"/>
              <a:t>){</a:t>
            </a:r>
          </a:p>
          <a:p>
            <a:r>
              <a:rPr lang="es-ES" sz="1000" dirty="0"/>
              <a:t>        Test </a:t>
            </a:r>
            <a:r>
              <a:rPr lang="es-ES" sz="1000" dirty="0" err="1"/>
              <a:t>ts</a:t>
            </a:r>
            <a:r>
              <a:rPr lang="es-ES" sz="1000" dirty="0"/>
              <a:t>=new Test();</a:t>
            </a:r>
          </a:p>
          <a:p>
            <a:r>
              <a:rPr lang="es-ES" sz="1000" dirty="0"/>
              <a:t>        </a:t>
            </a:r>
            <a:r>
              <a:rPr lang="es-ES" sz="1000" dirty="0" err="1"/>
              <a:t>ts.m</a:t>
            </a:r>
            <a:r>
              <a:rPr lang="es-ES" sz="1000" dirty="0"/>
              <a:t>(); //error de compilación</a:t>
            </a:r>
          </a:p>
          <a:p>
            <a:r>
              <a:rPr lang="es-ES" sz="1000" dirty="0"/>
              <a:t>        </a:t>
            </a:r>
            <a:r>
              <a:rPr lang="es-ES" sz="1000" dirty="0" err="1"/>
              <a:t>Test.m</a:t>
            </a:r>
            <a:r>
              <a:rPr lang="es-ES" sz="1000" dirty="0"/>
              <a:t>(); //error de compilación</a:t>
            </a:r>
          </a:p>
          <a:p>
            <a:r>
              <a:rPr lang="es-ES" sz="1000" dirty="0"/>
              <a:t>        </a:t>
            </a:r>
            <a:r>
              <a:rPr lang="es-ES" sz="1000" b="1" dirty="0" err="1"/>
              <a:t>InterA.m</a:t>
            </a:r>
            <a:r>
              <a:rPr lang="es-ES" sz="1000" b="1" dirty="0"/>
              <a:t>();</a:t>
            </a:r>
            <a:r>
              <a:rPr lang="es-ES" sz="1000" dirty="0"/>
              <a:t> //correcto, muestra </a:t>
            </a:r>
            <a:r>
              <a:rPr lang="es-ES" sz="1000" i="1" dirty="0"/>
              <a:t>estático </a:t>
            </a:r>
            <a:r>
              <a:rPr lang="es-ES" sz="1000" i="1" dirty="0" err="1"/>
              <a:t>InterA</a:t>
            </a:r>
            <a:endParaRPr lang="es-ES" sz="1000" i="1" dirty="0"/>
          </a:p>
          <a:p>
            <a:r>
              <a:rPr lang="es-ES" sz="1000" dirty="0"/>
              <a:t>    }</a:t>
            </a:r>
          </a:p>
          <a:p>
            <a:r>
              <a:rPr lang="es-ES" sz="1000" dirty="0"/>
              <a:t>}</a:t>
            </a:r>
          </a:p>
        </p:txBody>
      </p:sp>
      <p:sp>
        <p:nvSpPr>
          <p:cNvPr id="15" name="10 Flecha derecha">
            <a:extLst>
              <a:ext uri="{FF2B5EF4-FFF2-40B4-BE49-F238E27FC236}">
                <a16:creationId xmlns:a16="http://schemas.microsoft.com/office/drawing/2014/main" id="{73F5C20E-F19E-F64D-B2B3-C03AED80C505}"/>
              </a:ext>
            </a:extLst>
          </p:cNvPr>
          <p:cNvSpPr/>
          <p:nvPr/>
        </p:nvSpPr>
        <p:spPr>
          <a:xfrm>
            <a:off x="5303912" y="3561860"/>
            <a:ext cx="648072" cy="216024"/>
          </a:xfrm>
          <a:prstGeom prst="rightArrow">
            <a:avLst/>
          </a:prstGeom>
          <a:noFill/>
          <a:ln w="381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01182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a:t>Métodos en interfaces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919842" y="1439078"/>
            <a:ext cx="10352315" cy="4642994"/>
          </a:xfrm>
        </p:spPr>
        <p:txBody>
          <a:bodyPr numCol="1">
            <a:noAutofit/>
          </a:bodyPr>
          <a:lstStyle/>
          <a:p>
            <a:pPr marL="531813" lvl="3" indent="-531813">
              <a:lnSpc>
                <a:spcPct val="150000"/>
              </a:lnSpc>
              <a:buSzPct val="100000"/>
            </a:pPr>
            <a:r>
              <a:rPr lang="es-ES" b="1" dirty="0"/>
              <a:t>Métodos default</a:t>
            </a:r>
          </a:p>
          <a:p>
            <a:pPr marL="989013" lvl="4" indent="-531813">
              <a:lnSpc>
                <a:spcPct val="150000"/>
              </a:lnSpc>
              <a:spcAft>
                <a:spcPts val="1200"/>
              </a:spcAft>
              <a:buSzPct val="100000"/>
              <a:defRPr/>
            </a:pPr>
            <a:r>
              <a:rPr lang="es-ES" dirty="0"/>
              <a:t>Proporciona una implementación por defecto, que puede ser utilizada por las clases que implementan la interfaz.</a:t>
            </a:r>
          </a:p>
          <a:p>
            <a:pPr marL="989013" lvl="4" indent="-531813">
              <a:lnSpc>
                <a:spcPct val="150000"/>
              </a:lnSpc>
              <a:spcAft>
                <a:spcPts val="1200"/>
              </a:spcAft>
              <a:buSzPct val="100000"/>
              <a:defRPr/>
            </a:pPr>
            <a:r>
              <a:rPr lang="es-ES" dirty="0"/>
              <a:t>Se definen con la palabra reservada default:</a:t>
            </a: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27B14637-904A-E942-BD00-88D295A12E41}"/>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CF3DC1CA-4A48-A540-BE99-9030B25FA55E}"/>
              </a:ext>
            </a:extLst>
          </p:cNvPr>
          <p:cNvSpPr>
            <a:spLocks noGrp="1"/>
          </p:cNvSpPr>
          <p:nvPr>
            <p:ph type="sldNum" sz="quarter" idx="11"/>
          </p:nvPr>
        </p:nvSpPr>
        <p:spPr/>
        <p:txBody>
          <a:bodyPr/>
          <a:lstStyle/>
          <a:p>
            <a:fld id="{0D6589CA-84B8-4374-A56F-EE47C518290A}" type="slidenum">
              <a:rPr lang="es-ES" smtClean="0"/>
              <a:pPr/>
              <a:t>29</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8" name="5 CuadroTexto">
            <a:extLst>
              <a:ext uri="{FF2B5EF4-FFF2-40B4-BE49-F238E27FC236}">
                <a16:creationId xmlns:a16="http://schemas.microsoft.com/office/drawing/2014/main" id="{51976124-BB1E-8D45-A8AB-0811D404FB95}"/>
              </a:ext>
            </a:extLst>
          </p:cNvPr>
          <p:cNvSpPr txBox="1"/>
          <p:nvPr/>
        </p:nvSpPr>
        <p:spPr>
          <a:xfrm>
            <a:off x="2567608" y="3424561"/>
            <a:ext cx="3312368" cy="2400657"/>
          </a:xfrm>
          <a:prstGeom prst="rect">
            <a:avLst/>
          </a:prstGeom>
          <a:noFill/>
          <a:ln w="6350">
            <a:solidFill>
              <a:schemeClr val="tx1"/>
            </a:solidFill>
          </a:ln>
        </p:spPr>
        <p:txBody>
          <a:bodyPr wrap="square" rtlCol="0">
            <a:spAutoFit/>
          </a:bodyPr>
          <a:lstStyle/>
          <a:p>
            <a:r>
              <a:rPr lang="es-ES" sz="1000" dirty="0" err="1"/>
              <a:t>public</a:t>
            </a:r>
            <a:r>
              <a:rPr lang="es-ES" sz="1000" dirty="0"/>
              <a:t> interface</a:t>
            </a:r>
            <a:r>
              <a:rPr lang="es-ES" sz="1000" b="1" dirty="0"/>
              <a:t> </a:t>
            </a:r>
            <a:r>
              <a:rPr lang="es-ES" sz="1000" dirty="0"/>
              <a:t>Operaciones{</a:t>
            </a:r>
          </a:p>
          <a:p>
            <a:r>
              <a:rPr lang="es-ES" sz="1000" dirty="0"/>
              <a:t>    </a:t>
            </a:r>
            <a:r>
              <a:rPr lang="es-ES" sz="1000" b="1" dirty="0"/>
              <a:t>default</a:t>
            </a:r>
            <a:r>
              <a:rPr lang="es-ES" sz="1000" dirty="0"/>
              <a:t> </a:t>
            </a:r>
            <a:r>
              <a:rPr lang="es-ES" sz="1000" dirty="0" err="1"/>
              <a:t>void</a:t>
            </a:r>
            <a:r>
              <a:rPr lang="es-ES" sz="1000" dirty="0"/>
              <a:t> girar(</a:t>
            </a:r>
            <a:r>
              <a:rPr lang="es-ES" sz="1000" dirty="0" err="1"/>
              <a:t>int</a:t>
            </a:r>
            <a:r>
              <a:rPr lang="es-ES" sz="1000" dirty="0"/>
              <a:t> grados){</a:t>
            </a:r>
          </a:p>
          <a:p>
            <a:r>
              <a:rPr lang="es-ES" sz="1000" dirty="0"/>
              <a:t>        </a:t>
            </a:r>
            <a:r>
              <a:rPr lang="es-ES" sz="1000" dirty="0" err="1"/>
              <a:t>System.out.println</a:t>
            </a:r>
            <a:r>
              <a:rPr lang="es-ES" sz="1000" dirty="0"/>
              <a:t>(“gira “+grados+” grados);</a:t>
            </a:r>
          </a:p>
          <a:p>
            <a:r>
              <a:rPr lang="es-ES" sz="1000" dirty="0"/>
              <a:t>    }</a:t>
            </a:r>
          </a:p>
          <a:p>
            <a:r>
              <a:rPr lang="es-ES" sz="1000" dirty="0"/>
              <a:t>    </a:t>
            </a:r>
            <a:r>
              <a:rPr lang="es-ES" sz="1000" dirty="0" err="1"/>
              <a:t>int</a:t>
            </a:r>
            <a:r>
              <a:rPr lang="es-ES" sz="1000" dirty="0"/>
              <a:t> invertir();</a:t>
            </a:r>
          </a:p>
          <a:p>
            <a:r>
              <a:rPr lang="es-ES" sz="1000" dirty="0"/>
              <a:t>}</a:t>
            </a:r>
          </a:p>
          <a:p>
            <a:r>
              <a:rPr lang="es-ES" sz="1000" dirty="0"/>
              <a:t>:</a:t>
            </a:r>
          </a:p>
          <a:p>
            <a:r>
              <a:rPr lang="es-ES" sz="1000" dirty="0" err="1"/>
              <a:t>public</a:t>
            </a:r>
            <a:r>
              <a:rPr lang="es-ES" sz="1000" dirty="0"/>
              <a:t> </a:t>
            </a:r>
            <a:r>
              <a:rPr lang="es-ES" sz="1000" dirty="0" err="1"/>
              <a:t>class</a:t>
            </a:r>
            <a:r>
              <a:rPr lang="es-ES" sz="1000" dirty="0"/>
              <a:t> Test </a:t>
            </a:r>
            <a:r>
              <a:rPr lang="es-ES" sz="1000" dirty="0" err="1"/>
              <a:t>implements</a:t>
            </a:r>
            <a:r>
              <a:rPr lang="es-ES" sz="1000" dirty="0"/>
              <a:t> Operaciones{</a:t>
            </a:r>
          </a:p>
          <a:p>
            <a:r>
              <a:rPr lang="es-ES" sz="1000" dirty="0"/>
              <a:t>    //solo tiene que implementar el abstracto</a:t>
            </a:r>
          </a:p>
          <a:p>
            <a:r>
              <a:rPr lang="es-ES" sz="1000" dirty="0"/>
              <a:t>    //aunque, si se quiere, se puede sobrescribir</a:t>
            </a:r>
          </a:p>
          <a:p>
            <a:r>
              <a:rPr lang="es-ES" sz="1000" dirty="0"/>
              <a:t>    //también el default</a:t>
            </a:r>
          </a:p>
          <a:p>
            <a:r>
              <a:rPr lang="es-ES" sz="1000" dirty="0"/>
              <a:t>    </a:t>
            </a:r>
            <a:r>
              <a:rPr lang="es-ES" sz="1000" dirty="0" err="1"/>
              <a:t>public</a:t>
            </a:r>
            <a:r>
              <a:rPr lang="es-ES" sz="1000" dirty="0"/>
              <a:t> </a:t>
            </a:r>
            <a:r>
              <a:rPr lang="es-ES" sz="1000" dirty="0" err="1"/>
              <a:t>int</a:t>
            </a:r>
            <a:r>
              <a:rPr lang="es-ES" sz="1000" dirty="0"/>
              <a:t> invertir(){</a:t>
            </a:r>
          </a:p>
          <a:p>
            <a:r>
              <a:rPr lang="es-ES" sz="1000" dirty="0"/>
              <a:t>        :</a:t>
            </a:r>
          </a:p>
          <a:p>
            <a:r>
              <a:rPr lang="es-ES" sz="1000" dirty="0"/>
              <a:t>    }</a:t>
            </a:r>
          </a:p>
          <a:p>
            <a:r>
              <a:rPr lang="es-ES" sz="1000" dirty="0"/>
              <a:t>}</a:t>
            </a:r>
          </a:p>
        </p:txBody>
      </p:sp>
      <p:sp>
        <p:nvSpPr>
          <p:cNvPr id="14" name="6 CuadroTexto">
            <a:extLst>
              <a:ext uri="{FF2B5EF4-FFF2-40B4-BE49-F238E27FC236}">
                <a16:creationId xmlns:a16="http://schemas.microsoft.com/office/drawing/2014/main" id="{5A89DFFE-B2E2-6D46-AACD-E224CAFFCDEE}"/>
              </a:ext>
            </a:extLst>
          </p:cNvPr>
          <p:cNvSpPr txBox="1"/>
          <p:nvPr/>
        </p:nvSpPr>
        <p:spPr>
          <a:xfrm>
            <a:off x="6816080" y="4000625"/>
            <a:ext cx="3024336" cy="1169551"/>
          </a:xfrm>
          <a:prstGeom prst="rect">
            <a:avLst/>
          </a:prstGeom>
          <a:noFill/>
          <a:ln w="6350">
            <a:solidFill>
              <a:schemeClr val="tx1"/>
            </a:solidFill>
          </a:ln>
        </p:spPr>
        <p:txBody>
          <a:bodyPr wrap="square" rtlCol="0">
            <a:spAutoFit/>
          </a:bodyPr>
          <a:lstStyle/>
          <a:p>
            <a:r>
              <a:rPr lang="es-ES" sz="1000" dirty="0" err="1"/>
              <a:t>public</a:t>
            </a:r>
            <a:r>
              <a:rPr lang="es-ES" sz="1000" dirty="0"/>
              <a:t> </a:t>
            </a:r>
            <a:r>
              <a:rPr lang="es-ES" sz="1000" dirty="0" err="1"/>
              <a:t>class</a:t>
            </a:r>
            <a:r>
              <a:rPr lang="es-ES" sz="1000" dirty="0"/>
              <a:t> Prueba{</a:t>
            </a:r>
          </a:p>
          <a:p>
            <a:r>
              <a:rPr lang="es-ES" sz="1000" dirty="0"/>
              <a:t>    </a:t>
            </a:r>
            <a:r>
              <a:rPr lang="es-ES" sz="1000" dirty="0" err="1"/>
              <a:t>public</a:t>
            </a:r>
            <a:r>
              <a:rPr lang="es-ES" sz="1000" dirty="0"/>
              <a:t> </a:t>
            </a:r>
            <a:r>
              <a:rPr lang="es-ES" sz="1000" dirty="0" err="1"/>
              <a:t>static</a:t>
            </a:r>
            <a:r>
              <a:rPr lang="es-ES" sz="1000" dirty="0"/>
              <a:t> </a:t>
            </a:r>
            <a:r>
              <a:rPr lang="es-ES" sz="1000" dirty="0" err="1"/>
              <a:t>void</a:t>
            </a:r>
            <a:r>
              <a:rPr lang="es-ES" sz="1000" dirty="0"/>
              <a:t> </a:t>
            </a:r>
            <a:r>
              <a:rPr lang="es-ES" sz="1000" dirty="0" err="1"/>
              <a:t>main</a:t>
            </a:r>
            <a:r>
              <a:rPr lang="es-ES" sz="1000" dirty="0"/>
              <a:t>(</a:t>
            </a:r>
            <a:r>
              <a:rPr lang="es-ES" sz="1000" dirty="0" err="1"/>
              <a:t>String</a:t>
            </a:r>
            <a:r>
              <a:rPr lang="es-ES" sz="1000" dirty="0"/>
              <a:t>[] </a:t>
            </a:r>
            <a:r>
              <a:rPr lang="es-ES" sz="1000" dirty="0" err="1"/>
              <a:t>args</a:t>
            </a:r>
            <a:r>
              <a:rPr lang="es-ES" sz="1000" dirty="0"/>
              <a:t>){</a:t>
            </a:r>
          </a:p>
          <a:p>
            <a:r>
              <a:rPr lang="es-ES" sz="1000" dirty="0"/>
              <a:t>        Test </a:t>
            </a:r>
            <a:r>
              <a:rPr lang="es-ES" sz="1000" dirty="0" err="1"/>
              <a:t>ts</a:t>
            </a:r>
            <a:r>
              <a:rPr lang="es-ES" sz="1000" dirty="0"/>
              <a:t>=new Test();</a:t>
            </a:r>
          </a:p>
          <a:p>
            <a:r>
              <a:rPr lang="es-ES" sz="1000" dirty="0"/>
              <a:t>        //utiliza la implementación por defecto</a:t>
            </a:r>
          </a:p>
          <a:p>
            <a:r>
              <a:rPr lang="es-ES" sz="1000" dirty="0"/>
              <a:t>        </a:t>
            </a:r>
            <a:r>
              <a:rPr lang="es-ES" sz="1000" dirty="0" err="1"/>
              <a:t>ts.girar</a:t>
            </a:r>
            <a:r>
              <a:rPr lang="es-ES" sz="1000" dirty="0"/>
              <a:t>(30); //muestra </a:t>
            </a:r>
            <a:r>
              <a:rPr lang="es-ES" sz="1000" i="1" dirty="0"/>
              <a:t>gira 30 grados</a:t>
            </a:r>
          </a:p>
          <a:p>
            <a:r>
              <a:rPr lang="es-ES" sz="1000" dirty="0"/>
              <a:t>    }</a:t>
            </a:r>
          </a:p>
          <a:p>
            <a:r>
              <a:rPr lang="es-ES" sz="1000" dirty="0"/>
              <a:t>}</a:t>
            </a:r>
          </a:p>
        </p:txBody>
      </p:sp>
      <p:sp>
        <p:nvSpPr>
          <p:cNvPr id="15" name="7 Flecha derecha">
            <a:extLst>
              <a:ext uri="{FF2B5EF4-FFF2-40B4-BE49-F238E27FC236}">
                <a16:creationId xmlns:a16="http://schemas.microsoft.com/office/drawing/2014/main" id="{11561A17-9006-5D4E-B35A-869F89593CD1}"/>
              </a:ext>
            </a:extLst>
          </p:cNvPr>
          <p:cNvSpPr/>
          <p:nvPr/>
        </p:nvSpPr>
        <p:spPr>
          <a:xfrm>
            <a:off x="6023992" y="4432672"/>
            <a:ext cx="64807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77887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EDA1DE54-B81A-B24A-8D63-8A3AFE7BC04C}"/>
              </a:ext>
            </a:extLst>
          </p:cNvPr>
          <p:cNvSpPr/>
          <p:nvPr/>
        </p:nvSpPr>
        <p:spPr>
          <a:xfrm>
            <a:off x="5990602" y="0"/>
            <a:ext cx="6201398" cy="904875"/>
          </a:xfrm>
          <a:prstGeom prst="rect">
            <a:avLst/>
          </a:prstGeom>
          <a:gradFill flip="none" rotWithShape="1">
            <a:gsLst>
              <a:gs pos="1000">
                <a:srgbClr val="071C31"/>
              </a:gs>
              <a:gs pos="100000">
                <a:srgbClr val="071C31">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6">
            <a:extLst>
              <a:ext uri="{FF2B5EF4-FFF2-40B4-BE49-F238E27FC236}">
                <a16:creationId xmlns:a16="http://schemas.microsoft.com/office/drawing/2014/main" id="{A75AFD99-B210-B248-9E4C-D53F110C3F9F}"/>
              </a:ext>
            </a:extLst>
          </p:cNvPr>
          <p:cNvSpPr/>
          <p:nvPr/>
        </p:nvSpPr>
        <p:spPr>
          <a:xfrm>
            <a:off x="0" y="0"/>
            <a:ext cx="5990602" cy="904875"/>
          </a:xfrm>
          <a:prstGeom prst="rect">
            <a:avLst/>
          </a:prstGeom>
          <a:solidFill>
            <a:srgbClr val="071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n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33" y="139398"/>
            <a:ext cx="1069383" cy="635305"/>
          </a:xfrm>
          <a:prstGeom prst="rect">
            <a:avLst/>
          </a:prstGeom>
        </p:spPr>
      </p:pic>
      <p:sp>
        <p:nvSpPr>
          <p:cNvPr id="18" name="Rectangle 11">
            <a:extLst>
              <a:ext uri="{FF2B5EF4-FFF2-40B4-BE49-F238E27FC236}">
                <a16:creationId xmlns:a16="http://schemas.microsoft.com/office/drawing/2014/main" id="{EDA1DE54-B81A-B24A-8D63-8A3AFE7BC04C}"/>
              </a:ext>
            </a:extLst>
          </p:cNvPr>
          <p:cNvSpPr/>
          <p:nvPr/>
        </p:nvSpPr>
        <p:spPr>
          <a:xfrm>
            <a:off x="-2" y="6549267"/>
            <a:ext cx="12192001" cy="308733"/>
          </a:xfrm>
          <a:prstGeom prst="rect">
            <a:avLst/>
          </a:prstGeom>
          <a:gradFill flip="none" rotWithShape="1">
            <a:gsLst>
              <a:gs pos="20000">
                <a:srgbClr val="071C31"/>
              </a:gs>
              <a:gs pos="100000">
                <a:srgbClr val="071C31">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17">
            <a:extLst>
              <a:ext uri="{FF2B5EF4-FFF2-40B4-BE49-F238E27FC236}">
                <a16:creationId xmlns:a16="http://schemas.microsoft.com/office/drawing/2014/main" id="{B325FED4-670A-E74D-B218-81E0314509C0}"/>
              </a:ext>
            </a:extLst>
          </p:cNvPr>
          <p:cNvSpPr txBox="1"/>
          <p:nvPr/>
        </p:nvSpPr>
        <p:spPr>
          <a:xfrm>
            <a:off x="2186761" y="194762"/>
            <a:ext cx="8991312" cy="461665"/>
          </a:xfrm>
          <a:prstGeom prst="rect">
            <a:avLst/>
          </a:prstGeom>
          <a:noFill/>
        </p:spPr>
        <p:txBody>
          <a:bodyPr vert="horz" wrap="square" rtlCol="0">
            <a:spAutoFit/>
          </a:bodyPr>
          <a:lstStyle/>
          <a:p>
            <a:r>
              <a:rPr lang="en-US" sz="2400" b="1" dirty="0">
                <a:solidFill>
                  <a:srgbClr val="A2BD3D"/>
                </a:solidFill>
                <a:latin typeface="Montserrat" panose="00000500000000000000" pitchFamily="50" charset="0"/>
              </a:rPr>
              <a:t>JAVA: </a:t>
            </a:r>
            <a:r>
              <a:rPr lang="en-US" sz="2400" b="1" dirty="0" err="1">
                <a:solidFill>
                  <a:srgbClr val="A2BD3D"/>
                </a:solidFill>
                <a:latin typeface="Montserrat" panose="00000500000000000000" pitchFamily="50" charset="0"/>
              </a:rPr>
              <a:t>Novedades</a:t>
            </a:r>
            <a:r>
              <a:rPr lang="en-US" sz="2400" b="1" dirty="0">
                <a:solidFill>
                  <a:srgbClr val="A2BD3D"/>
                </a:solidFill>
                <a:latin typeface="Montserrat" panose="00000500000000000000" pitchFamily="50" charset="0"/>
              </a:rPr>
              <a:t> y </a:t>
            </a:r>
            <a:r>
              <a:rPr lang="en-US" sz="2400" b="1" dirty="0" err="1">
                <a:solidFill>
                  <a:srgbClr val="A2BD3D"/>
                </a:solidFill>
                <a:latin typeface="Montserrat" panose="00000500000000000000" pitchFamily="50" charset="0"/>
              </a:rPr>
              <a:t>Buenas</a:t>
            </a:r>
            <a:r>
              <a:rPr lang="en-US" sz="2400" b="1" dirty="0">
                <a:solidFill>
                  <a:srgbClr val="A2BD3D"/>
                </a:solidFill>
                <a:latin typeface="Montserrat" panose="00000500000000000000" pitchFamily="50" charset="0"/>
              </a:rPr>
              <a:t> </a:t>
            </a:r>
            <a:r>
              <a:rPr lang="en-US" sz="2400" b="1" dirty="0" err="1">
                <a:solidFill>
                  <a:srgbClr val="A2BD3D"/>
                </a:solidFill>
                <a:latin typeface="Montserrat" panose="00000500000000000000" pitchFamily="50" charset="0"/>
              </a:rPr>
              <a:t>Prácticas</a:t>
            </a:r>
            <a:r>
              <a:rPr lang="en-US" sz="2400" b="1" dirty="0">
                <a:solidFill>
                  <a:srgbClr val="A2BD3D"/>
                </a:solidFill>
                <a:latin typeface="Montserrat" panose="00000500000000000000" pitchFamily="50" charset="0"/>
              </a:rPr>
              <a:t> versions LTS</a:t>
            </a:r>
            <a:endParaRPr lang="en-US" sz="2400" b="1" dirty="0">
              <a:solidFill>
                <a:srgbClr val="A2BD3D"/>
              </a:solidFill>
              <a:latin typeface="Montserrat ExtraBold" panose="00000900000000000000" pitchFamily="50" charset="0"/>
            </a:endParaRPr>
          </a:p>
        </p:txBody>
      </p:sp>
      <p:cxnSp>
        <p:nvCxnSpPr>
          <p:cNvPr id="24" name="Straight Connector 18">
            <a:extLst>
              <a:ext uri="{FF2B5EF4-FFF2-40B4-BE49-F238E27FC236}">
                <a16:creationId xmlns:a16="http://schemas.microsoft.com/office/drawing/2014/main" id="{ECABA407-7A8B-4947-B08D-93E47667B546}"/>
              </a:ext>
            </a:extLst>
          </p:cNvPr>
          <p:cNvCxnSpPr>
            <a:cxnSpLocks/>
          </p:cNvCxnSpPr>
          <p:nvPr/>
        </p:nvCxnSpPr>
        <p:spPr>
          <a:xfrm>
            <a:off x="1708726" y="194762"/>
            <a:ext cx="0" cy="48673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B5DCB531-291E-268E-4BF4-F50F98D01605}"/>
              </a:ext>
            </a:extLst>
          </p:cNvPr>
          <p:cNvSpPr txBox="1">
            <a:spLocks/>
          </p:cNvSpPr>
          <p:nvPr/>
        </p:nvSpPr>
        <p:spPr>
          <a:xfrm>
            <a:off x="526354" y="1117552"/>
            <a:ext cx="10415965" cy="5431716"/>
          </a:xfrm>
          <a:prstGeom prst="rect">
            <a:avLst/>
          </a:prstGeom>
        </p:spPr>
        <p:txBody>
          <a:bodyPr vert="horz" lIns="91440" tIns="45720" rIns="91440" bIns="45720" rtlCol="0" anchor="t">
            <a:noAutofit/>
          </a:bodyPr>
          <a:lstStyle>
            <a:lvl1pPr marL="0" indent="0" algn="l" defTabSz="755934" rtl="0" eaLnBrk="1" latinLnBrk="0" hangingPunct="1">
              <a:lnSpc>
                <a:spcPct val="90000"/>
              </a:lnSpc>
              <a:spcBef>
                <a:spcPts val="827"/>
              </a:spcBef>
              <a:buFont typeface="Arial" panose="020B0604020202020204" pitchFamily="34" charset="0"/>
              <a:buNone/>
              <a:defRPr sz="2000" b="1" kern="1200">
                <a:solidFill>
                  <a:srgbClr val="2D77B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a:lstStyle>
          <a:p>
            <a:pPr>
              <a:lnSpc>
                <a:spcPct val="150000"/>
              </a:lnSpc>
              <a:spcBef>
                <a:spcPts val="0"/>
              </a:spcBef>
            </a:pPr>
            <a:r>
              <a:rPr lang="es-ES" sz="1000" b="1" kern="1200" dirty="0">
                <a:solidFill>
                  <a:srgbClr val="2D77B1"/>
                </a:solidFill>
                <a:latin typeface="Montserrat" panose="00000500000000000000" pitchFamily="2" charset="0"/>
              </a:rPr>
              <a:t>❑ </a:t>
            </a:r>
            <a:r>
              <a:rPr lang="es-ES" sz="1000" b="1" dirty="0">
                <a:solidFill>
                  <a:schemeClr val="tx1"/>
                </a:solidFill>
                <a:latin typeface="Montserrat" panose="00000500000000000000" pitchFamily="2" charset="0"/>
              </a:rPr>
              <a:t>Duración:</a:t>
            </a:r>
            <a:r>
              <a:rPr lang="es-ES" sz="1000" b="1" baseline="0" dirty="0">
                <a:solidFill>
                  <a:schemeClr val="tx1"/>
                </a:solidFill>
                <a:latin typeface="Montserrat" panose="00000500000000000000" pitchFamily="2" charset="0"/>
              </a:rPr>
              <a:t> </a:t>
            </a:r>
            <a:r>
              <a:rPr lang="es-ES" sz="1000" b="0" baseline="0" dirty="0">
                <a:solidFill>
                  <a:schemeClr val="tx1"/>
                </a:solidFill>
                <a:latin typeface="Montserrat" panose="00000500000000000000" pitchFamily="2" charset="0"/>
              </a:rPr>
              <a:t>20</a:t>
            </a:r>
            <a:r>
              <a:rPr lang="es-ES" sz="1000" b="0" dirty="0">
                <a:solidFill>
                  <a:schemeClr val="tx1"/>
                </a:solidFill>
                <a:latin typeface="Montserrat" panose="00000500000000000000" pitchFamily="2" charset="0"/>
              </a:rPr>
              <a:t> horas</a:t>
            </a:r>
          </a:p>
          <a:p>
            <a:pPr>
              <a:lnSpc>
                <a:spcPct val="150000"/>
              </a:lnSpc>
              <a:spcBef>
                <a:spcPts val="0"/>
              </a:spcBef>
            </a:pPr>
            <a:endParaRPr lang="es-ES" sz="1000" b="0" dirty="0">
              <a:solidFill>
                <a:schemeClr val="tx1"/>
              </a:solidFill>
              <a:latin typeface="Montserrat" panose="00000500000000000000" pitchFamily="2" charset="0"/>
            </a:endParaRPr>
          </a:p>
          <a:p>
            <a:pPr>
              <a:lnSpc>
                <a:spcPct val="150000"/>
              </a:lnSpc>
              <a:spcBef>
                <a:spcPts val="0"/>
              </a:spcBef>
            </a:pPr>
            <a:r>
              <a:rPr lang="es-ES" sz="1000" b="1" kern="1200" dirty="0">
                <a:solidFill>
                  <a:srgbClr val="2D77B1"/>
                </a:solidFill>
                <a:latin typeface="Montserrat" panose="00000500000000000000" pitchFamily="2" charset="0"/>
              </a:rPr>
              <a:t>❑ </a:t>
            </a:r>
            <a:r>
              <a:rPr lang="es-ES" sz="1000" b="1" dirty="0">
                <a:solidFill>
                  <a:schemeClr val="tx1"/>
                </a:solidFill>
                <a:latin typeface="Montserrat" panose="00000500000000000000" pitchFamily="2" charset="0"/>
              </a:rPr>
              <a:t>Modalidad:</a:t>
            </a:r>
            <a:r>
              <a:rPr lang="es-ES" sz="1000" b="0" dirty="0">
                <a:solidFill>
                  <a:schemeClr val="tx1"/>
                </a:solidFill>
                <a:latin typeface="Montserrat" panose="00000500000000000000" pitchFamily="2" charset="0"/>
              </a:rPr>
              <a:t> Presencial / Remoto</a:t>
            </a:r>
          </a:p>
          <a:p>
            <a:pPr>
              <a:lnSpc>
                <a:spcPct val="150000"/>
              </a:lnSpc>
              <a:spcBef>
                <a:spcPts val="0"/>
              </a:spcBef>
            </a:pPr>
            <a:endParaRPr lang="es-ES" sz="1000" b="0" dirty="0">
              <a:solidFill>
                <a:schemeClr val="tx1"/>
              </a:solidFill>
              <a:latin typeface="Montserrat" panose="00000500000000000000" pitchFamily="2" charset="0"/>
            </a:endParaRPr>
          </a:p>
          <a:p>
            <a:pPr>
              <a:lnSpc>
                <a:spcPct val="150000"/>
              </a:lnSpc>
              <a:spcBef>
                <a:spcPts val="0"/>
              </a:spcBef>
            </a:pPr>
            <a:r>
              <a:rPr lang="es-ES" sz="1000" b="1" kern="1200" dirty="0">
                <a:solidFill>
                  <a:srgbClr val="2D77B1"/>
                </a:solidFill>
                <a:latin typeface="Montserrat" panose="00000500000000000000" pitchFamily="2" charset="0"/>
              </a:rPr>
              <a:t>❑ </a:t>
            </a:r>
            <a:r>
              <a:rPr lang="es-ES" sz="1000" b="1" dirty="0">
                <a:solidFill>
                  <a:schemeClr val="tx1"/>
                </a:solidFill>
                <a:latin typeface="Montserrat" panose="00000500000000000000" pitchFamily="2" charset="0"/>
              </a:rPr>
              <a:t>Fechas/Horario</a:t>
            </a:r>
            <a:r>
              <a:rPr lang="es-ES" sz="1000" kern="1200" dirty="0">
                <a:solidFill>
                  <a:schemeClr val="tx1"/>
                </a:solidFill>
                <a:latin typeface="Montserrat" panose="00000500000000000000" pitchFamily="2" charset="0"/>
              </a:rPr>
              <a:t>:</a:t>
            </a:r>
            <a:endParaRPr lang="es-ES" sz="1000" b="0" kern="1200" dirty="0">
              <a:solidFill>
                <a:schemeClr val="tx1"/>
              </a:solidFill>
              <a:latin typeface="Montserrat" panose="00000500000000000000" pitchFamily="2" charset="0"/>
            </a:endParaRPr>
          </a:p>
          <a:p>
            <a:pPr>
              <a:lnSpc>
                <a:spcPct val="150000"/>
              </a:lnSpc>
              <a:spcBef>
                <a:spcPts val="0"/>
              </a:spcBef>
            </a:pPr>
            <a:r>
              <a:rPr lang="es-ES" sz="1000" b="1" i="0" u="none" strike="noStrike" dirty="0">
                <a:solidFill>
                  <a:srgbClr val="2D77B1"/>
                </a:solidFill>
                <a:effectLst/>
                <a:latin typeface="Montserrat" panose="00000500000000000000" pitchFamily="2" charset="0"/>
              </a:rPr>
              <a:t>● </a:t>
            </a:r>
            <a:r>
              <a:rPr lang="es-ES" sz="1000" b="0" dirty="0">
                <a:solidFill>
                  <a:schemeClr val="tx1"/>
                </a:solidFill>
                <a:latin typeface="Montserrat" panose="00000500000000000000" pitchFamily="2" charset="0"/>
              </a:rPr>
              <a:t>Días 13, 14, 15 y 16 de Mayo de 2024</a:t>
            </a:r>
          </a:p>
          <a:p>
            <a:pPr>
              <a:lnSpc>
                <a:spcPct val="150000"/>
              </a:lnSpc>
              <a:spcBef>
                <a:spcPts val="0"/>
              </a:spcBef>
            </a:pPr>
            <a:r>
              <a:rPr lang="es-ES" sz="1000" b="1" i="0" u="none" strike="noStrike" dirty="0">
                <a:solidFill>
                  <a:srgbClr val="2D77B1"/>
                </a:solidFill>
                <a:effectLst/>
                <a:latin typeface="Montserrat" panose="00000500000000000000" pitchFamily="2" charset="0"/>
              </a:rPr>
              <a:t>● </a:t>
            </a:r>
            <a:r>
              <a:rPr lang="es-ES" sz="1000" b="0" i="0" u="none" strike="noStrike" dirty="0">
                <a:solidFill>
                  <a:schemeClr val="tx1"/>
                </a:solidFill>
                <a:effectLst/>
                <a:latin typeface="Montserrat" panose="00000500000000000000" pitchFamily="2" charset="0"/>
              </a:rPr>
              <a:t>Horario de 15:00 a </a:t>
            </a:r>
            <a:r>
              <a:rPr lang="es-ES" sz="1000" b="0" dirty="0">
                <a:solidFill>
                  <a:schemeClr val="tx1"/>
                </a:solidFill>
                <a:latin typeface="Montserrat" panose="00000500000000000000" pitchFamily="2" charset="0"/>
              </a:rPr>
              <a:t>20</a:t>
            </a:r>
            <a:r>
              <a:rPr lang="es-ES" sz="1000" b="0" i="0" u="none" strike="noStrike" dirty="0">
                <a:solidFill>
                  <a:schemeClr val="tx1"/>
                </a:solidFill>
                <a:effectLst/>
                <a:latin typeface="Montserrat" panose="00000500000000000000" pitchFamily="2" charset="0"/>
              </a:rPr>
              <a:t>:00 </a:t>
            </a:r>
            <a:r>
              <a:rPr lang="es-ES" sz="1000" b="0" i="0" u="none" strike="noStrike" dirty="0" err="1">
                <a:solidFill>
                  <a:schemeClr val="tx1"/>
                </a:solidFill>
                <a:effectLst/>
                <a:latin typeface="Montserrat" panose="00000500000000000000" pitchFamily="2" charset="0"/>
              </a:rPr>
              <a:t>hs</a:t>
            </a:r>
            <a:endParaRPr lang="es-ES" sz="1000" b="0" i="0" u="none" strike="noStrike" dirty="0">
              <a:solidFill>
                <a:schemeClr val="tx1"/>
              </a:solidFill>
              <a:effectLst/>
              <a:latin typeface="Montserrat" panose="00000500000000000000" pitchFamily="2" charset="0"/>
            </a:endParaRPr>
          </a:p>
          <a:p>
            <a:pPr>
              <a:lnSpc>
                <a:spcPct val="150000"/>
              </a:lnSpc>
              <a:spcBef>
                <a:spcPts val="0"/>
              </a:spcBef>
            </a:pPr>
            <a:endParaRPr lang="es-ES" sz="1000" b="0" dirty="0">
              <a:solidFill>
                <a:schemeClr val="tx1"/>
              </a:solidFill>
              <a:latin typeface="Montserrat" panose="00000500000000000000" pitchFamily="2" charset="0"/>
            </a:endParaRPr>
          </a:p>
          <a:p>
            <a:pPr>
              <a:lnSpc>
                <a:spcPct val="150000"/>
              </a:lnSpc>
              <a:spcBef>
                <a:spcPts val="0"/>
              </a:spcBef>
            </a:pPr>
            <a:r>
              <a:rPr lang="es-ES" sz="1000" b="1" kern="1200" dirty="0">
                <a:solidFill>
                  <a:srgbClr val="2D77B1"/>
                </a:solidFill>
                <a:latin typeface="Montserrat" panose="00000500000000000000" pitchFamily="2" charset="0"/>
              </a:rPr>
              <a:t>❑ </a:t>
            </a:r>
            <a:r>
              <a:rPr lang="es-ES" sz="1000" b="1" dirty="0">
                <a:solidFill>
                  <a:schemeClr val="tx1"/>
                </a:solidFill>
                <a:latin typeface="Montserrat" panose="00000500000000000000" pitchFamily="2" charset="0"/>
              </a:rPr>
              <a:t>Contenidos:</a:t>
            </a:r>
            <a:endParaRPr lang="en-US" sz="1000" dirty="0">
              <a:solidFill>
                <a:srgbClr val="000000"/>
              </a:solidFill>
              <a:latin typeface="Montserrat" panose="00000500000000000000" pitchFamily="2" charset="0"/>
            </a:endParaRPr>
          </a:p>
          <a:p>
            <a:pPr algn="l" rtl="0" fontAlgn="base">
              <a:lnSpc>
                <a:spcPct val="150000"/>
              </a:lnSpc>
              <a:spcBef>
                <a:spcPts val="0"/>
              </a:spcBef>
            </a:pPr>
            <a:r>
              <a:rPr lang="es-ES" sz="1000" b="1" i="0" u="none" strike="noStrike" dirty="0">
                <a:solidFill>
                  <a:srgbClr val="2D77B1"/>
                </a:solidFill>
                <a:effectLst/>
                <a:latin typeface="Montserrat" panose="00000500000000000000" pitchFamily="2" charset="0"/>
              </a:rPr>
              <a:t>●</a:t>
            </a:r>
            <a:r>
              <a:rPr lang="es-ES" sz="1000" b="1" dirty="0">
                <a:solidFill>
                  <a:srgbClr val="2D77B1"/>
                </a:solidFill>
                <a:latin typeface="Montserrat" panose="00000500000000000000" pitchFamily="2" charset="0"/>
              </a:rPr>
              <a:t> </a:t>
            </a:r>
            <a:r>
              <a:rPr lang="es-ES" sz="1000" b="0" dirty="0">
                <a:solidFill>
                  <a:schemeClr val="tx1"/>
                </a:solidFill>
                <a:latin typeface="Montserrat" panose="00000500000000000000" pitchFamily="2" charset="0"/>
              </a:rPr>
              <a:t>Java 8</a:t>
            </a:r>
          </a:p>
          <a:p>
            <a:pPr algn="l" rtl="0" fontAlgn="base">
              <a:lnSpc>
                <a:spcPct val="150000"/>
              </a:lnSpc>
              <a:spcBef>
                <a:spcPts val="0"/>
              </a:spcBef>
            </a:pPr>
            <a:r>
              <a:rPr lang="es-ES" sz="1000" b="0" i="0" dirty="0">
                <a:solidFill>
                  <a:schemeClr val="tx1"/>
                </a:solidFill>
                <a:effectLst/>
                <a:latin typeface="Montserrat" panose="00000500000000000000" pitchFamily="2" charset="0"/>
              </a:rPr>
              <a:t>	Expresiones lambda</a:t>
            </a:r>
          </a:p>
          <a:p>
            <a:pPr algn="l" rtl="0" fontAlgn="base">
              <a:lnSpc>
                <a:spcPct val="150000"/>
              </a:lnSpc>
              <a:spcBef>
                <a:spcPts val="0"/>
              </a:spcBef>
            </a:pPr>
            <a:r>
              <a:rPr lang="es-ES" sz="1000" b="0" dirty="0">
                <a:solidFill>
                  <a:schemeClr val="tx1"/>
                </a:solidFill>
                <a:latin typeface="Montserrat" panose="00000500000000000000" pitchFamily="2" charset="0"/>
              </a:rPr>
              <a:t>	Interfaz </a:t>
            </a:r>
            <a:r>
              <a:rPr lang="es-ES" sz="1000" b="0" dirty="0" err="1">
                <a:solidFill>
                  <a:schemeClr val="tx1"/>
                </a:solidFill>
                <a:latin typeface="Montserrat" panose="00000500000000000000" pitchFamily="2" charset="0"/>
              </a:rPr>
              <a:t>collection</a:t>
            </a:r>
            <a:r>
              <a:rPr lang="es-ES" sz="1000" b="0" dirty="0">
                <a:solidFill>
                  <a:schemeClr val="tx1"/>
                </a:solidFill>
                <a:latin typeface="Montserrat" panose="00000500000000000000" pitchFamily="2" charset="0"/>
              </a:rPr>
              <a:t>: </a:t>
            </a:r>
            <a:r>
              <a:rPr lang="es-ES" sz="1000" b="0" dirty="0" err="1">
                <a:solidFill>
                  <a:schemeClr val="tx1"/>
                </a:solidFill>
                <a:latin typeface="Montserrat" panose="00000500000000000000" pitchFamily="2" charset="0"/>
              </a:rPr>
              <a:t>forEach</a:t>
            </a:r>
            <a:endParaRPr lang="es-ES" sz="1000" b="0" dirty="0">
              <a:solidFill>
                <a:schemeClr val="tx1"/>
              </a:solidFill>
              <a:latin typeface="Montserrat" panose="00000500000000000000" pitchFamily="2" charset="0"/>
            </a:endParaRPr>
          </a:p>
          <a:p>
            <a:pPr algn="l" rtl="0" fontAlgn="base">
              <a:lnSpc>
                <a:spcPct val="150000"/>
              </a:lnSpc>
              <a:spcBef>
                <a:spcPts val="0"/>
              </a:spcBef>
            </a:pPr>
            <a:r>
              <a:rPr lang="es-ES" sz="1000" b="0" i="0" dirty="0">
                <a:solidFill>
                  <a:schemeClr val="tx1"/>
                </a:solidFill>
                <a:effectLst/>
                <a:latin typeface="Montserrat" panose="00000500000000000000" pitchFamily="2" charset="0"/>
              </a:rPr>
              <a:t>	</a:t>
            </a:r>
            <a:r>
              <a:rPr lang="es-ES" sz="1000" b="0" i="0" dirty="0" err="1">
                <a:solidFill>
                  <a:schemeClr val="tx1"/>
                </a:solidFill>
                <a:effectLst/>
                <a:latin typeface="Montserrat" panose="00000500000000000000" pitchFamily="2" charset="0"/>
              </a:rPr>
              <a:t>Streams</a:t>
            </a:r>
            <a:r>
              <a:rPr lang="es-ES" sz="1000" b="0" i="0" dirty="0">
                <a:solidFill>
                  <a:schemeClr val="tx1"/>
                </a:solidFill>
                <a:effectLst/>
                <a:latin typeface="Montserrat" panose="00000500000000000000" pitchFamily="2" charset="0"/>
              </a:rPr>
              <a:t> </a:t>
            </a:r>
          </a:p>
          <a:p>
            <a:pPr algn="l" rtl="0" fontAlgn="base">
              <a:lnSpc>
                <a:spcPct val="150000"/>
              </a:lnSpc>
              <a:spcBef>
                <a:spcPts val="0"/>
              </a:spcBef>
            </a:pPr>
            <a:r>
              <a:rPr lang="es-ES" sz="1000" b="0" dirty="0">
                <a:solidFill>
                  <a:schemeClr val="tx1"/>
                </a:solidFill>
                <a:latin typeface="Montserrat" panose="00000500000000000000" pitchFamily="2" charset="0"/>
              </a:rPr>
              <a:t>	</a:t>
            </a:r>
            <a:r>
              <a:rPr lang="es-ES" sz="1000" b="0" dirty="0" err="1">
                <a:solidFill>
                  <a:schemeClr val="tx1"/>
                </a:solidFill>
                <a:latin typeface="Montserrat" panose="00000500000000000000" pitchFamily="2" charset="0"/>
              </a:rPr>
              <a:t>Optional</a:t>
            </a:r>
            <a:r>
              <a:rPr lang="es-ES" sz="1000" b="0" dirty="0">
                <a:solidFill>
                  <a:schemeClr val="tx1"/>
                </a:solidFill>
                <a:latin typeface="Montserrat" panose="00000500000000000000" pitchFamily="2" charset="0"/>
              </a:rPr>
              <a:t> </a:t>
            </a:r>
          </a:p>
          <a:p>
            <a:pPr algn="l" rtl="0" fontAlgn="base">
              <a:lnSpc>
                <a:spcPct val="150000"/>
              </a:lnSpc>
              <a:spcBef>
                <a:spcPts val="0"/>
              </a:spcBef>
            </a:pPr>
            <a:r>
              <a:rPr lang="es-ES" sz="1000" b="0" i="0" dirty="0">
                <a:solidFill>
                  <a:schemeClr val="tx1"/>
                </a:solidFill>
                <a:effectLst/>
                <a:latin typeface="Montserrat" panose="00000500000000000000" pitchFamily="2" charset="0"/>
              </a:rPr>
              <a:t>	Java Time</a:t>
            </a:r>
          </a:p>
          <a:p>
            <a:pPr algn="l" rtl="0" fontAlgn="base">
              <a:lnSpc>
                <a:spcPct val="150000"/>
              </a:lnSpc>
              <a:spcBef>
                <a:spcPts val="0"/>
              </a:spcBef>
            </a:pPr>
            <a:r>
              <a:rPr lang="es-ES" sz="1000" b="0" dirty="0">
                <a:solidFill>
                  <a:schemeClr val="tx1"/>
                </a:solidFill>
                <a:latin typeface="Montserrat" panose="00000500000000000000" pitchFamily="2" charset="0"/>
              </a:rPr>
              <a:t>	Interfaces genéricas de Java 8</a:t>
            </a:r>
          </a:p>
          <a:p>
            <a:pPr algn="l" rtl="0" fontAlgn="base">
              <a:lnSpc>
                <a:spcPct val="150000"/>
              </a:lnSpc>
              <a:spcBef>
                <a:spcPts val="0"/>
              </a:spcBef>
            </a:pPr>
            <a:r>
              <a:rPr lang="es-ES" sz="1000" b="0" i="0" dirty="0">
                <a:solidFill>
                  <a:schemeClr val="tx1"/>
                </a:solidFill>
                <a:effectLst/>
                <a:latin typeface="Montserrat" panose="00000500000000000000" pitchFamily="2" charset="0"/>
              </a:rPr>
              <a:t>	Interfaces</a:t>
            </a:r>
          </a:p>
          <a:p>
            <a:pPr algn="l" rtl="0" fontAlgn="base">
              <a:lnSpc>
                <a:spcPct val="150000"/>
              </a:lnSpc>
              <a:spcBef>
                <a:spcPts val="0"/>
              </a:spcBef>
            </a:pPr>
            <a:r>
              <a:rPr lang="es-ES" sz="1000" b="0" dirty="0">
                <a:solidFill>
                  <a:schemeClr val="tx1"/>
                </a:solidFill>
                <a:latin typeface="Montserrat" panose="00000500000000000000" pitchFamily="2" charset="0"/>
              </a:rPr>
              <a:t>	Base 64</a:t>
            </a:r>
          </a:p>
          <a:p>
            <a:pPr algn="l" rtl="0" fontAlgn="base">
              <a:lnSpc>
                <a:spcPct val="150000"/>
              </a:lnSpc>
              <a:spcBef>
                <a:spcPts val="0"/>
              </a:spcBef>
            </a:pPr>
            <a:r>
              <a:rPr lang="es-ES" sz="1000" b="0" i="0" dirty="0">
                <a:solidFill>
                  <a:schemeClr val="tx1"/>
                </a:solidFill>
                <a:effectLst/>
                <a:latin typeface="Montserrat" panose="00000500000000000000" pitchFamily="2" charset="0"/>
              </a:rPr>
              <a:t>	</a:t>
            </a:r>
            <a:r>
              <a:rPr lang="es-ES" sz="1000" b="0" i="0" dirty="0" err="1">
                <a:solidFill>
                  <a:schemeClr val="tx1"/>
                </a:solidFill>
                <a:effectLst/>
                <a:latin typeface="Montserrat" panose="00000500000000000000" pitchFamily="2" charset="0"/>
              </a:rPr>
              <a:t>Nashorn</a:t>
            </a:r>
            <a:endParaRPr lang="es-ES" sz="1000" b="0" i="0" dirty="0">
              <a:solidFill>
                <a:schemeClr val="tx1"/>
              </a:solidFill>
              <a:effectLst/>
              <a:latin typeface="Montserrat" panose="00000500000000000000" pitchFamily="2" charset="0"/>
            </a:endParaRPr>
          </a:p>
          <a:p>
            <a:pPr algn="l" rtl="0" fontAlgn="base">
              <a:lnSpc>
                <a:spcPct val="150000"/>
              </a:lnSpc>
              <a:spcBef>
                <a:spcPts val="0"/>
              </a:spcBef>
            </a:pPr>
            <a:r>
              <a:rPr lang="es-ES" sz="1000" b="0" dirty="0">
                <a:solidFill>
                  <a:schemeClr val="tx1"/>
                </a:solidFill>
                <a:latin typeface="Montserrat" panose="00000500000000000000" pitchFamily="2" charset="0"/>
              </a:rPr>
              <a:t>	</a:t>
            </a:r>
            <a:r>
              <a:rPr lang="es-ES" sz="1000" b="0" dirty="0" err="1">
                <a:solidFill>
                  <a:schemeClr val="tx1"/>
                </a:solidFill>
                <a:latin typeface="Montserrat" panose="00000500000000000000" pitchFamily="2" charset="0"/>
              </a:rPr>
              <a:t>CompletableFuture</a:t>
            </a:r>
            <a:endParaRPr lang="es-ES" sz="1000" b="0" i="0" dirty="0">
              <a:solidFill>
                <a:schemeClr val="tx1"/>
              </a:solidFill>
              <a:effectLst/>
              <a:latin typeface="Montserrat" panose="00000500000000000000" pitchFamily="2" charset="0"/>
            </a:endParaRPr>
          </a:p>
          <a:p>
            <a:pPr algn="l" rtl="0" fontAlgn="base">
              <a:lnSpc>
                <a:spcPct val="150000"/>
              </a:lnSpc>
              <a:spcBef>
                <a:spcPts val="0"/>
              </a:spcBef>
            </a:pPr>
            <a:r>
              <a:rPr lang="es-ES" sz="1000" b="0" i="0" u="none" strike="noStrike" dirty="0">
                <a:solidFill>
                  <a:schemeClr val="tx1"/>
                </a:solidFill>
                <a:effectLst/>
                <a:latin typeface="Montserrat" panose="00000500000000000000" pitchFamily="2" charset="0"/>
              </a:rPr>
              <a:t>	</a:t>
            </a:r>
            <a:endParaRPr lang="es-ES" sz="1000" b="0" dirty="0">
              <a:solidFill>
                <a:schemeClr val="tx1"/>
              </a:solidFill>
              <a:latin typeface="Montserrat" panose="00000500000000000000" pitchFamily="2" charset="0"/>
              <a:ea typeface="Calibri" panose="020F0502020204030204" pitchFamily="34" charset="0"/>
            </a:endParaRPr>
          </a:p>
        </p:txBody>
      </p:sp>
      <p:sp>
        <p:nvSpPr>
          <p:cNvPr id="3" name="CuadroTexto 2">
            <a:extLst>
              <a:ext uri="{FF2B5EF4-FFF2-40B4-BE49-F238E27FC236}">
                <a16:creationId xmlns:a16="http://schemas.microsoft.com/office/drawing/2014/main" id="{85DAD10F-143B-E0BE-DEB5-131D69D0ECBD}"/>
              </a:ext>
            </a:extLst>
          </p:cNvPr>
          <p:cNvSpPr txBox="1"/>
          <p:nvPr/>
        </p:nvSpPr>
        <p:spPr>
          <a:xfrm>
            <a:off x="5274652" y="2308188"/>
            <a:ext cx="6390994" cy="3992631"/>
          </a:xfrm>
          <a:prstGeom prst="rect">
            <a:avLst/>
          </a:prstGeom>
          <a:noFill/>
        </p:spPr>
        <p:txBody>
          <a:bodyPr wrap="square" rtlCol="0">
            <a:spAutoFit/>
          </a:bodyPr>
          <a:lstStyle/>
          <a:p>
            <a:pPr fontAlgn="base">
              <a:lnSpc>
                <a:spcPct val="150000"/>
              </a:lnSpc>
            </a:pPr>
            <a:r>
              <a:rPr lang="es-ES" sz="1000" b="1" dirty="0">
                <a:solidFill>
                  <a:srgbClr val="2D77B1"/>
                </a:solidFill>
                <a:latin typeface="Montserrat" panose="00000500000000000000" pitchFamily="2" charset="0"/>
              </a:rPr>
              <a:t>● </a:t>
            </a:r>
            <a:r>
              <a:rPr lang="es-ES" sz="1000" dirty="0">
                <a:latin typeface="Montserrat" panose="00000500000000000000" pitchFamily="2" charset="0"/>
              </a:rPr>
              <a:t>Java 11</a:t>
            </a:r>
          </a:p>
          <a:p>
            <a:pPr fontAlgn="base">
              <a:lnSpc>
                <a:spcPct val="150000"/>
              </a:lnSpc>
            </a:pPr>
            <a:r>
              <a:rPr lang="es-ES" sz="1000" dirty="0">
                <a:latin typeface="Montserrat" panose="00000500000000000000" pitchFamily="2" charset="0"/>
              </a:rPr>
              <a:t>	Mejoras de seguridad</a:t>
            </a:r>
          </a:p>
          <a:p>
            <a:pPr fontAlgn="base">
              <a:lnSpc>
                <a:spcPct val="150000"/>
              </a:lnSpc>
            </a:pPr>
            <a:r>
              <a:rPr lang="es-ES" sz="1000" dirty="0">
                <a:latin typeface="Montserrat" panose="00000500000000000000" pitchFamily="2" charset="0"/>
              </a:rPr>
              <a:t>	Integración con la plataforma de contenedores</a:t>
            </a:r>
          </a:p>
          <a:p>
            <a:pPr algn="l" rtl="0" fontAlgn="base">
              <a:lnSpc>
                <a:spcPct val="150000"/>
              </a:lnSpc>
              <a:spcBef>
                <a:spcPts val="0"/>
              </a:spcBef>
            </a:pPr>
            <a:r>
              <a:rPr lang="es-ES" sz="1000" b="0" i="0" u="none" strike="noStrike" dirty="0">
                <a:solidFill>
                  <a:schemeClr val="tx1"/>
                </a:solidFill>
                <a:effectLst/>
                <a:latin typeface="Montserrat" panose="00000500000000000000" pitchFamily="2" charset="0"/>
              </a:rPr>
              <a:t>	</a:t>
            </a:r>
            <a:r>
              <a:rPr lang="es-ES" sz="1000" b="0" i="0" u="none" strike="noStrike" dirty="0" err="1">
                <a:solidFill>
                  <a:schemeClr val="tx1"/>
                </a:solidFill>
                <a:effectLst/>
                <a:latin typeface="Montserrat" panose="00000500000000000000" pitchFamily="2" charset="0"/>
              </a:rPr>
              <a:t>Clo</a:t>
            </a:r>
            <a:r>
              <a:rPr lang="es-ES" sz="1000" b="0" dirty="0" err="1">
                <a:solidFill>
                  <a:schemeClr val="tx1"/>
                </a:solidFill>
                <a:latin typeface="Montserrat" panose="00000500000000000000" pitchFamily="2" charset="0"/>
              </a:rPr>
              <a:t>sures</a:t>
            </a:r>
            <a:endParaRPr lang="es-ES" sz="1000" b="0" dirty="0">
              <a:solidFill>
                <a:schemeClr val="tx1"/>
              </a:solidFill>
              <a:latin typeface="Montserrat" panose="00000500000000000000" pitchFamily="2" charset="0"/>
            </a:endParaRPr>
          </a:p>
          <a:p>
            <a:pPr algn="l" rtl="0" fontAlgn="base">
              <a:lnSpc>
                <a:spcPct val="150000"/>
              </a:lnSpc>
              <a:spcBef>
                <a:spcPts val="0"/>
              </a:spcBef>
            </a:pPr>
            <a:r>
              <a:rPr lang="es-ES" sz="1000" b="0" i="0" u="none" strike="noStrike" dirty="0">
                <a:solidFill>
                  <a:schemeClr val="tx1"/>
                </a:solidFill>
                <a:effectLst/>
                <a:latin typeface="Montserrat" panose="00000500000000000000" pitchFamily="2" charset="0"/>
              </a:rPr>
              <a:t>	</a:t>
            </a:r>
            <a:r>
              <a:rPr lang="es-ES" sz="1000" b="0" i="0" u="none" strike="noStrike" dirty="0" err="1">
                <a:solidFill>
                  <a:schemeClr val="tx1"/>
                </a:solidFill>
                <a:effectLst/>
                <a:latin typeface="Montserrat" panose="00000500000000000000" pitchFamily="2" charset="0"/>
              </a:rPr>
              <a:t>Pattern</a:t>
            </a:r>
            <a:r>
              <a:rPr lang="es-ES" sz="1000" b="0" i="0" u="none" strike="noStrike" dirty="0">
                <a:solidFill>
                  <a:schemeClr val="tx1"/>
                </a:solidFill>
                <a:effectLst/>
                <a:latin typeface="Montserrat" panose="00000500000000000000" pitchFamily="2" charset="0"/>
              </a:rPr>
              <a:t> </a:t>
            </a:r>
            <a:r>
              <a:rPr lang="es-ES" sz="1000" b="0" i="0" u="none" strike="noStrike" dirty="0" err="1">
                <a:solidFill>
                  <a:schemeClr val="tx1"/>
                </a:solidFill>
                <a:effectLst/>
                <a:latin typeface="Montserrat" panose="00000500000000000000" pitchFamily="2" charset="0"/>
              </a:rPr>
              <a:t>Matching</a:t>
            </a:r>
            <a:endParaRPr lang="es-ES" sz="1000" b="0" i="0" u="none" strike="noStrike" dirty="0">
              <a:solidFill>
                <a:schemeClr val="tx1"/>
              </a:solidFill>
              <a:effectLst/>
              <a:latin typeface="Montserrat" panose="00000500000000000000" pitchFamily="2" charset="0"/>
            </a:endParaRPr>
          </a:p>
          <a:p>
            <a:pPr algn="l" rtl="0" fontAlgn="base">
              <a:lnSpc>
                <a:spcPct val="150000"/>
              </a:lnSpc>
              <a:spcBef>
                <a:spcPts val="0"/>
              </a:spcBef>
            </a:pPr>
            <a:r>
              <a:rPr lang="es-ES" sz="1000" b="0" dirty="0">
                <a:solidFill>
                  <a:schemeClr val="tx1"/>
                </a:solidFill>
                <a:latin typeface="Montserrat" panose="00000500000000000000" pitchFamily="2" charset="0"/>
              </a:rPr>
              <a:t>	JVM </a:t>
            </a:r>
            <a:r>
              <a:rPr lang="es-ES" sz="1000" b="0" dirty="0" err="1">
                <a:solidFill>
                  <a:schemeClr val="tx1"/>
                </a:solidFill>
                <a:latin typeface="Montserrat" panose="00000500000000000000" pitchFamily="2" charset="0"/>
              </a:rPr>
              <a:t>Constants</a:t>
            </a:r>
            <a:endParaRPr lang="es-ES" sz="1000" b="0" dirty="0">
              <a:solidFill>
                <a:schemeClr val="tx1"/>
              </a:solidFill>
              <a:latin typeface="Montserrat" panose="00000500000000000000" pitchFamily="2" charset="0"/>
            </a:endParaRPr>
          </a:p>
          <a:p>
            <a:pPr algn="l" rtl="0" fontAlgn="base">
              <a:lnSpc>
                <a:spcPct val="150000"/>
              </a:lnSpc>
              <a:spcBef>
                <a:spcPts val="0"/>
              </a:spcBef>
            </a:pPr>
            <a:r>
              <a:rPr lang="es-ES" sz="1000" b="0" i="0" u="none" strike="noStrike" dirty="0">
                <a:solidFill>
                  <a:schemeClr val="tx1"/>
                </a:solidFill>
                <a:effectLst/>
                <a:latin typeface="Montserrat" panose="00000500000000000000" pitchFamily="2" charset="0"/>
              </a:rPr>
              <a:t>	</a:t>
            </a:r>
            <a:r>
              <a:rPr lang="es-ES" sz="1000" b="0" i="0" u="none" strike="noStrike" dirty="0" err="1">
                <a:solidFill>
                  <a:schemeClr val="tx1"/>
                </a:solidFill>
                <a:effectLst/>
                <a:latin typeface="Montserrat" panose="00000500000000000000" pitchFamily="2" charset="0"/>
              </a:rPr>
              <a:t>java.net.http</a:t>
            </a:r>
            <a:endParaRPr lang="es-ES" sz="1000" b="0" i="0" u="none" strike="noStrike" dirty="0">
              <a:solidFill>
                <a:schemeClr val="tx1"/>
              </a:solidFill>
              <a:effectLst/>
              <a:latin typeface="Montserrat" panose="00000500000000000000" pitchFamily="2" charset="0"/>
            </a:endParaRPr>
          </a:p>
          <a:p>
            <a:pPr algn="l" rtl="0" fontAlgn="base">
              <a:lnSpc>
                <a:spcPct val="150000"/>
              </a:lnSpc>
              <a:spcBef>
                <a:spcPts val="0"/>
              </a:spcBef>
            </a:pPr>
            <a:r>
              <a:rPr lang="es-ES" sz="1000" b="0" dirty="0">
                <a:solidFill>
                  <a:schemeClr val="tx1"/>
                </a:solidFill>
                <a:latin typeface="Montserrat" panose="00000500000000000000" pitchFamily="2" charset="0"/>
              </a:rPr>
              <a:t>	Métodos Predeterminados en Interfaces</a:t>
            </a:r>
          </a:p>
          <a:p>
            <a:pPr algn="l" rtl="0" fontAlgn="base">
              <a:lnSpc>
                <a:spcPct val="150000"/>
              </a:lnSpc>
              <a:spcBef>
                <a:spcPts val="0"/>
              </a:spcBef>
            </a:pPr>
            <a:r>
              <a:rPr lang="es-ES" sz="1000" b="0" i="0" u="none" strike="noStrike" dirty="0">
                <a:solidFill>
                  <a:schemeClr val="tx1"/>
                </a:solidFill>
                <a:effectLst/>
                <a:latin typeface="Montserrat" panose="00000500000000000000" pitchFamily="2" charset="0"/>
              </a:rPr>
              <a:t>	Mejoras en </a:t>
            </a:r>
            <a:r>
              <a:rPr lang="es-ES" sz="1000" dirty="0">
                <a:latin typeface="Montserrat" panose="00000500000000000000" pitchFamily="2" charset="0"/>
              </a:rPr>
              <a:t>m</a:t>
            </a:r>
            <a:r>
              <a:rPr lang="es-ES" sz="1000" b="0" i="0" u="none" strike="noStrike" dirty="0">
                <a:solidFill>
                  <a:schemeClr val="tx1"/>
                </a:solidFill>
                <a:effectLst/>
                <a:latin typeface="Montserrat" panose="00000500000000000000" pitchFamily="2" charset="0"/>
              </a:rPr>
              <a:t>anejo de </a:t>
            </a:r>
            <a:r>
              <a:rPr lang="es-ES" sz="1000" b="0" i="0" u="none" strike="noStrike" dirty="0" err="1">
                <a:solidFill>
                  <a:schemeClr val="tx1"/>
                </a:solidFill>
                <a:effectLst/>
                <a:latin typeface="Montserrat" panose="00000500000000000000" pitchFamily="2" charset="0"/>
              </a:rPr>
              <a:t>String</a:t>
            </a:r>
            <a:r>
              <a:rPr lang="es-ES" sz="1000" b="0" i="0" u="none" strike="noStrike" dirty="0">
                <a:solidFill>
                  <a:schemeClr val="tx1"/>
                </a:solidFill>
                <a:effectLst/>
                <a:latin typeface="Montserrat" panose="00000500000000000000" pitchFamily="2" charset="0"/>
              </a:rPr>
              <a:t>:  </a:t>
            </a:r>
            <a:r>
              <a:rPr lang="es-ES" sz="1000" b="0" i="0" u="none" strike="noStrike" dirty="0" err="1">
                <a:solidFill>
                  <a:schemeClr val="tx1"/>
                </a:solidFill>
                <a:effectLst/>
                <a:latin typeface="Montserrat" panose="00000500000000000000" pitchFamily="2" charset="0"/>
              </a:rPr>
              <a:t>isBlank</a:t>
            </a:r>
            <a:r>
              <a:rPr lang="es-ES" sz="1000" b="0" i="0" u="none" strike="noStrike" dirty="0">
                <a:solidFill>
                  <a:schemeClr val="tx1"/>
                </a:solidFill>
                <a:effectLst/>
                <a:latin typeface="Montserrat" panose="00000500000000000000" pitchFamily="2" charset="0"/>
              </a:rPr>
              <a:t>(), </a:t>
            </a:r>
            <a:r>
              <a:rPr lang="es-ES" sz="1000" b="0" i="0" u="none" strike="noStrike" dirty="0" err="1">
                <a:solidFill>
                  <a:schemeClr val="tx1"/>
                </a:solidFill>
                <a:effectLst/>
                <a:latin typeface="Montserrat" panose="00000500000000000000" pitchFamily="2" charset="0"/>
              </a:rPr>
              <a:t>lines</a:t>
            </a:r>
            <a:r>
              <a:rPr lang="es-ES" sz="1000" b="0" i="0" u="none" strike="noStrike" dirty="0">
                <a:solidFill>
                  <a:schemeClr val="tx1"/>
                </a:solidFill>
                <a:effectLst/>
                <a:latin typeface="Montserrat" panose="00000500000000000000" pitchFamily="2" charset="0"/>
              </a:rPr>
              <a:t>(), </a:t>
            </a:r>
            <a:r>
              <a:rPr lang="es-ES" sz="1000" b="0" i="0" u="none" strike="noStrike" dirty="0" err="1">
                <a:solidFill>
                  <a:schemeClr val="tx1"/>
                </a:solidFill>
                <a:effectLst/>
                <a:latin typeface="Montserrat" panose="00000500000000000000" pitchFamily="2" charset="0"/>
              </a:rPr>
              <a:t>strip</a:t>
            </a:r>
            <a:r>
              <a:rPr lang="es-ES" sz="1000" b="0" dirty="0" err="1">
                <a:solidFill>
                  <a:schemeClr val="tx1"/>
                </a:solidFill>
                <a:latin typeface="Montserrat" panose="00000500000000000000" pitchFamily="2" charset="0"/>
              </a:rPr>
              <a:t>Leading</a:t>
            </a:r>
            <a:r>
              <a:rPr lang="es-ES" sz="1000" b="0" dirty="0">
                <a:solidFill>
                  <a:schemeClr val="tx1"/>
                </a:solidFill>
                <a:latin typeface="Montserrat" panose="00000500000000000000" pitchFamily="2" charset="0"/>
              </a:rPr>
              <a:t>(), y </a:t>
            </a:r>
            <a:r>
              <a:rPr lang="es-ES" sz="1000" b="0" dirty="0" err="1">
                <a:solidFill>
                  <a:schemeClr val="tx1"/>
                </a:solidFill>
                <a:latin typeface="Montserrat" panose="00000500000000000000" pitchFamily="2" charset="0"/>
              </a:rPr>
              <a:t>stripTrailing</a:t>
            </a:r>
            <a:r>
              <a:rPr lang="es-ES" sz="1000" b="0" dirty="0">
                <a:solidFill>
                  <a:schemeClr val="tx1"/>
                </a:solidFill>
                <a:latin typeface="Montserrat" panose="00000500000000000000" pitchFamily="2" charset="0"/>
              </a:rPr>
              <a:t>()</a:t>
            </a:r>
            <a:endParaRPr lang="es-ES" sz="1000" b="0" i="0" u="none" strike="noStrike" dirty="0">
              <a:solidFill>
                <a:schemeClr val="tx1"/>
              </a:solidFill>
              <a:effectLst/>
              <a:latin typeface="Montserrat" panose="00000500000000000000" pitchFamily="2" charset="0"/>
            </a:endParaRPr>
          </a:p>
          <a:p>
            <a:pPr algn="l" rtl="0" fontAlgn="base">
              <a:lnSpc>
                <a:spcPct val="150000"/>
              </a:lnSpc>
              <a:spcBef>
                <a:spcPts val="0"/>
              </a:spcBef>
            </a:pPr>
            <a:r>
              <a:rPr lang="es-ES" sz="1000" b="0" i="0" u="none" strike="noStrike" dirty="0">
                <a:solidFill>
                  <a:schemeClr val="tx1"/>
                </a:solidFill>
                <a:effectLst/>
                <a:latin typeface="Montserrat" panose="00000500000000000000" pitchFamily="2" charset="0"/>
              </a:rPr>
              <a:t>	Nuevos métodos en </a:t>
            </a:r>
            <a:r>
              <a:rPr lang="es-ES" sz="1000" b="0" i="0" u="none" strike="noStrike" dirty="0" err="1">
                <a:solidFill>
                  <a:schemeClr val="tx1"/>
                </a:solidFill>
                <a:effectLst/>
                <a:latin typeface="Montserrat" panose="00000500000000000000" pitchFamily="2" charset="0"/>
              </a:rPr>
              <a:t>Optional</a:t>
            </a:r>
            <a:r>
              <a:rPr lang="es-ES" sz="1000" b="0" i="0" u="none" strike="noStrike" dirty="0">
                <a:solidFill>
                  <a:schemeClr val="tx1"/>
                </a:solidFill>
                <a:effectLst/>
                <a:latin typeface="Montserrat" panose="00000500000000000000" pitchFamily="2" charset="0"/>
              </a:rPr>
              <a:t>: </a:t>
            </a:r>
            <a:r>
              <a:rPr lang="es-ES" sz="1000" b="0" i="0" u="none" strike="noStrike" dirty="0" err="1">
                <a:solidFill>
                  <a:schemeClr val="tx1"/>
                </a:solidFill>
                <a:effectLst/>
                <a:latin typeface="Montserrat" panose="00000500000000000000" pitchFamily="2" charset="0"/>
              </a:rPr>
              <a:t>orElseThrow</a:t>
            </a:r>
            <a:r>
              <a:rPr lang="es-ES" sz="1000" b="0" i="0" u="none" strike="noStrike" dirty="0">
                <a:solidFill>
                  <a:schemeClr val="tx1"/>
                </a:solidFill>
                <a:effectLst/>
                <a:latin typeface="Montserrat" panose="00000500000000000000" pitchFamily="2" charset="0"/>
              </a:rPr>
              <a:t>() y </a:t>
            </a:r>
            <a:r>
              <a:rPr lang="es-ES" sz="1000" b="0" i="0" u="none" strike="noStrike" dirty="0" err="1">
                <a:solidFill>
                  <a:schemeClr val="tx1"/>
                </a:solidFill>
                <a:effectLst/>
                <a:latin typeface="Montserrat" panose="00000500000000000000" pitchFamily="2" charset="0"/>
              </a:rPr>
              <a:t>stream</a:t>
            </a:r>
            <a:r>
              <a:rPr lang="es-ES" sz="1000" b="0" i="0" u="none" strike="noStrike" dirty="0">
                <a:solidFill>
                  <a:schemeClr val="tx1"/>
                </a:solidFill>
                <a:effectLst/>
                <a:latin typeface="Montserrat" panose="00000500000000000000" pitchFamily="2" charset="0"/>
              </a:rPr>
              <a:t>()</a:t>
            </a:r>
          </a:p>
          <a:p>
            <a:pPr algn="l" rtl="0" fontAlgn="base">
              <a:lnSpc>
                <a:spcPct val="150000"/>
              </a:lnSpc>
              <a:spcBef>
                <a:spcPts val="0"/>
              </a:spcBef>
            </a:pPr>
            <a:r>
              <a:rPr lang="es-ES" sz="1000" b="1" i="0" u="none" strike="noStrike" dirty="0">
                <a:solidFill>
                  <a:srgbClr val="2D77B1"/>
                </a:solidFill>
                <a:effectLst/>
                <a:latin typeface="Montserrat" panose="00000500000000000000" pitchFamily="2" charset="0"/>
              </a:rPr>
              <a:t>●</a:t>
            </a:r>
            <a:r>
              <a:rPr lang="es-ES" sz="1000" b="1" dirty="0">
                <a:solidFill>
                  <a:srgbClr val="2D77B1"/>
                </a:solidFill>
                <a:latin typeface="Montserrat" panose="00000500000000000000" pitchFamily="2" charset="0"/>
              </a:rPr>
              <a:t> </a:t>
            </a:r>
            <a:r>
              <a:rPr lang="es-ES" sz="1000" dirty="0">
                <a:latin typeface="Montserrat" panose="00000500000000000000" pitchFamily="2" charset="0"/>
              </a:rPr>
              <a:t>Java 17</a:t>
            </a:r>
          </a:p>
          <a:p>
            <a:pPr algn="l" rtl="0" fontAlgn="base">
              <a:lnSpc>
                <a:spcPct val="150000"/>
              </a:lnSpc>
              <a:spcBef>
                <a:spcPts val="0"/>
              </a:spcBef>
            </a:pPr>
            <a:r>
              <a:rPr lang="es-ES" sz="1000" i="0" dirty="0">
                <a:effectLst/>
                <a:latin typeface="Montserrat" panose="00000500000000000000" pitchFamily="2" charset="0"/>
              </a:rPr>
              <a:t>	</a:t>
            </a:r>
            <a:r>
              <a:rPr lang="es-ES" sz="1000" dirty="0">
                <a:latin typeface="Montserrat" panose="00000500000000000000" pitchFamily="2" charset="0"/>
              </a:rPr>
              <a:t>Inferencia de tipos mejorada</a:t>
            </a:r>
          </a:p>
          <a:p>
            <a:pPr algn="l" rtl="0" fontAlgn="base">
              <a:lnSpc>
                <a:spcPct val="150000"/>
              </a:lnSpc>
              <a:spcBef>
                <a:spcPts val="0"/>
              </a:spcBef>
            </a:pPr>
            <a:r>
              <a:rPr lang="es-ES" sz="1000" i="0" dirty="0">
                <a:effectLst/>
                <a:latin typeface="Montserrat" panose="00000500000000000000" pitchFamily="2" charset="0"/>
              </a:rPr>
              <a:t>	Rendimiento mejorado</a:t>
            </a:r>
          </a:p>
          <a:p>
            <a:pPr algn="l" rtl="0" fontAlgn="base">
              <a:lnSpc>
                <a:spcPct val="150000"/>
              </a:lnSpc>
              <a:spcBef>
                <a:spcPts val="0"/>
              </a:spcBef>
            </a:pPr>
            <a:r>
              <a:rPr lang="es-ES" sz="1000" i="0" dirty="0">
                <a:effectLst/>
                <a:latin typeface="Montserrat" panose="00000500000000000000" pitchFamily="2" charset="0"/>
              </a:rPr>
              <a:t>	Mejor soporte para Modern Java</a:t>
            </a:r>
          </a:p>
          <a:p>
            <a:pPr algn="l" rtl="0" fontAlgn="base">
              <a:lnSpc>
                <a:spcPct val="150000"/>
              </a:lnSpc>
              <a:spcBef>
                <a:spcPts val="0"/>
              </a:spcBef>
            </a:pPr>
            <a:r>
              <a:rPr lang="es-ES" sz="1000" dirty="0">
                <a:latin typeface="Montserrat" panose="00000500000000000000" pitchFamily="2" charset="0"/>
              </a:rPr>
              <a:t>	Patrones de Switch: mejorados para admitir casos múltiples</a:t>
            </a:r>
          </a:p>
          <a:p>
            <a:pPr algn="l" rtl="0" fontAlgn="base">
              <a:lnSpc>
                <a:spcPct val="150000"/>
              </a:lnSpc>
              <a:spcBef>
                <a:spcPts val="0"/>
              </a:spcBef>
            </a:pPr>
            <a:r>
              <a:rPr lang="es-ES" sz="1000" i="0" dirty="0">
                <a:effectLst/>
                <a:latin typeface="Montserrat" panose="00000500000000000000" pitchFamily="2" charset="0"/>
              </a:rPr>
              <a:t>	</a:t>
            </a:r>
            <a:r>
              <a:rPr lang="es-ES" sz="1000" dirty="0" err="1">
                <a:latin typeface="Montserrat" panose="00000500000000000000" pitchFamily="2" charset="0"/>
              </a:rPr>
              <a:t>jdk.incubator.pattern</a:t>
            </a:r>
            <a:r>
              <a:rPr lang="es-ES" sz="1000" dirty="0">
                <a:latin typeface="Montserrat" panose="00000500000000000000" pitchFamily="2" charset="0"/>
              </a:rPr>
              <a:t>: nuevo Módulo de Patrones</a:t>
            </a:r>
          </a:p>
          <a:p>
            <a:pPr algn="l" rtl="0" fontAlgn="base">
              <a:lnSpc>
                <a:spcPct val="150000"/>
              </a:lnSpc>
              <a:spcBef>
                <a:spcPts val="0"/>
              </a:spcBef>
            </a:pPr>
            <a:r>
              <a:rPr lang="es-ES" sz="1000" i="0" dirty="0">
                <a:effectLst/>
                <a:latin typeface="Montserrat" panose="00000500000000000000" pitchFamily="2" charset="0"/>
              </a:rPr>
              <a:t>	Mejoras en la API de E/</a:t>
            </a:r>
            <a:r>
              <a:rPr lang="es-ES" sz="1000" dirty="0">
                <a:latin typeface="Montserrat" panose="00000500000000000000" pitchFamily="2" charset="0"/>
              </a:rPr>
              <a:t>S</a:t>
            </a:r>
            <a:endParaRPr lang="es-ES" sz="1000" i="0" dirty="0">
              <a:effectLst/>
              <a:latin typeface="Montserrat" panose="00000500000000000000" pitchFamily="2" charset="0"/>
            </a:endParaRPr>
          </a:p>
        </p:txBody>
      </p:sp>
    </p:spTree>
    <p:extLst>
      <p:ext uri="{BB962C8B-B14F-4D97-AF65-F5344CB8AC3E}">
        <p14:creationId xmlns:p14="http://schemas.microsoft.com/office/powerpoint/2010/main" val="1978982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8EDBB1-F0A8-B64D-BE17-B48E021F9648}"/>
              </a:ext>
            </a:extLst>
          </p:cNvPr>
          <p:cNvSpPr>
            <a:spLocks noGrp="1"/>
          </p:cNvSpPr>
          <p:nvPr>
            <p:ph type="title"/>
          </p:nvPr>
        </p:nvSpPr>
        <p:spPr/>
        <p:txBody>
          <a:bodyPr/>
          <a:lstStyle/>
          <a:p>
            <a:r>
              <a:rPr lang="es-ES" dirty="0"/>
              <a:t>Base 64</a:t>
            </a:r>
          </a:p>
        </p:txBody>
      </p:sp>
      <p:sp>
        <p:nvSpPr>
          <p:cNvPr id="3" name="Marcador de texto 2">
            <a:extLst>
              <a:ext uri="{FF2B5EF4-FFF2-40B4-BE49-F238E27FC236}">
                <a16:creationId xmlns:a16="http://schemas.microsoft.com/office/drawing/2014/main" id="{29EC2984-28D3-9B45-A31B-A20788311269}"/>
              </a:ext>
            </a:extLst>
          </p:cNvPr>
          <p:cNvSpPr>
            <a:spLocks noGrp="1"/>
          </p:cNvSpPr>
          <p:nvPr>
            <p:ph type="body" idx="4294967295"/>
          </p:nvPr>
        </p:nvSpPr>
        <p:spPr>
          <a:xfrm>
            <a:off x="527382" y="1700807"/>
            <a:ext cx="11041227" cy="3888433"/>
          </a:xfrm>
        </p:spPr>
        <p:txBody>
          <a:bodyPr/>
          <a:lstStyle/>
          <a:p>
            <a:pPr marL="531813" lvl="3" indent="-531813">
              <a:lnSpc>
                <a:spcPct val="150000"/>
              </a:lnSpc>
              <a:buSzPct val="100000"/>
            </a:pPr>
            <a:r>
              <a:rPr lang="es-ES" sz="1600" dirty="0"/>
              <a:t>Introducción del soporte para la codificación Base64 en la biblioteca estándar de Java con el lanzamiento de Java 8. </a:t>
            </a:r>
          </a:p>
          <a:p>
            <a:pPr marL="531813" lvl="3" indent="-531813">
              <a:lnSpc>
                <a:spcPct val="150000"/>
              </a:lnSpc>
              <a:buSzPct val="100000"/>
            </a:pPr>
            <a:endParaRPr lang="es-ES" sz="1600" dirty="0"/>
          </a:p>
          <a:p>
            <a:pPr marL="531813" lvl="3" indent="-531813">
              <a:lnSpc>
                <a:spcPct val="150000"/>
              </a:lnSpc>
              <a:buSzPct val="100000"/>
            </a:pPr>
            <a:r>
              <a:rPr lang="es-ES" sz="1600" dirty="0"/>
              <a:t>Esta característica facilita la codificación y decodificación de datos en formato Base64 de manera sencilla y eficiente. </a:t>
            </a:r>
          </a:p>
          <a:p>
            <a:pPr marL="531813" lvl="3" indent="-531813">
              <a:lnSpc>
                <a:spcPct val="150000"/>
              </a:lnSpc>
              <a:buSzPct val="100000"/>
            </a:pPr>
            <a:endParaRPr lang="es-ES" sz="1600" dirty="0"/>
          </a:p>
          <a:p>
            <a:pPr marL="531813" lvl="3" indent="-531813">
              <a:lnSpc>
                <a:spcPct val="150000"/>
              </a:lnSpc>
              <a:buSzPct val="100000"/>
            </a:pPr>
            <a:r>
              <a:rPr lang="es-ES" sz="1600" dirty="0"/>
              <a:t>Java 8 incluye clases como Base64.Encoder y Base64.Decoder que permiten realizar estas operaciones de codificación y decodificación de manera fácil y efectiva. </a:t>
            </a:r>
          </a:p>
        </p:txBody>
      </p:sp>
      <p:sp>
        <p:nvSpPr>
          <p:cNvPr id="5" name="Marcador de número de diapositiva 4">
            <a:extLst>
              <a:ext uri="{FF2B5EF4-FFF2-40B4-BE49-F238E27FC236}">
                <a16:creationId xmlns:a16="http://schemas.microsoft.com/office/drawing/2014/main" id="{E567CD0C-7EEC-B64B-AD20-7DF8707B8598}"/>
              </a:ext>
            </a:extLst>
          </p:cNvPr>
          <p:cNvSpPr>
            <a:spLocks noGrp="1"/>
          </p:cNvSpPr>
          <p:nvPr>
            <p:ph type="sldNum" sz="quarter" idx="11"/>
          </p:nvPr>
        </p:nvSpPr>
        <p:spPr/>
        <p:txBody>
          <a:bodyPr/>
          <a:lstStyle/>
          <a:p>
            <a:pPr>
              <a:defRPr/>
            </a:pPr>
            <a:fld id="{E21F5FAC-6B29-3041-AC18-A75631C0F1B9}" type="slidenum">
              <a:rPr lang="es-ES" smtClean="0"/>
              <a:pPr>
                <a:defRPr/>
              </a:pPr>
              <a:t>30</a:t>
            </a:fld>
            <a:endParaRPr lang="es-ES" dirty="0"/>
          </a:p>
        </p:txBody>
      </p:sp>
      <p:sp>
        <p:nvSpPr>
          <p:cNvPr id="6" name="Marcador de pie de página 5">
            <a:extLst>
              <a:ext uri="{FF2B5EF4-FFF2-40B4-BE49-F238E27FC236}">
                <a16:creationId xmlns:a16="http://schemas.microsoft.com/office/drawing/2014/main" id="{AED62C4F-BCAB-3D4B-91F6-A292A1EB064A}"/>
              </a:ext>
            </a:extLst>
          </p:cNvPr>
          <p:cNvSpPr>
            <a:spLocks noGrp="1"/>
          </p:cNvSpPr>
          <p:nvPr>
            <p:ph type="ftr" sz="quarter" idx="10"/>
          </p:nvPr>
        </p:nvSpPr>
        <p:spPr/>
        <p:txBody>
          <a:bodyPr/>
          <a:lstStyle/>
          <a:p>
            <a:pPr>
              <a:defRPr/>
            </a:pPr>
            <a:r>
              <a:rPr lang="es-ES"/>
              <a:t>Formador: Ana Isabel Vegas</a:t>
            </a:r>
            <a:endParaRPr lang="es-ES" dirty="0"/>
          </a:p>
        </p:txBody>
      </p:sp>
    </p:spTree>
    <p:extLst>
      <p:ext uri="{BB962C8B-B14F-4D97-AF65-F5344CB8AC3E}">
        <p14:creationId xmlns:p14="http://schemas.microsoft.com/office/powerpoint/2010/main" val="165202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FD9BE0-4FBF-7143-A9A3-1747AA0846CD}"/>
              </a:ext>
            </a:extLst>
          </p:cNvPr>
          <p:cNvSpPr>
            <a:spLocks noGrp="1"/>
          </p:cNvSpPr>
          <p:nvPr>
            <p:ph type="title"/>
          </p:nvPr>
        </p:nvSpPr>
        <p:spPr/>
        <p:txBody>
          <a:bodyPr/>
          <a:lstStyle/>
          <a:p>
            <a:r>
              <a:rPr lang="es-ES" dirty="0" err="1"/>
              <a:t>Nashorn</a:t>
            </a:r>
            <a:endParaRPr lang="es-ES" dirty="0"/>
          </a:p>
        </p:txBody>
      </p:sp>
      <p:sp>
        <p:nvSpPr>
          <p:cNvPr id="3" name="Marcador de texto 2">
            <a:extLst>
              <a:ext uri="{FF2B5EF4-FFF2-40B4-BE49-F238E27FC236}">
                <a16:creationId xmlns:a16="http://schemas.microsoft.com/office/drawing/2014/main" id="{EB151CD1-634E-5C4F-AA79-1813F2248E93}"/>
              </a:ext>
            </a:extLst>
          </p:cNvPr>
          <p:cNvSpPr>
            <a:spLocks noGrp="1"/>
          </p:cNvSpPr>
          <p:nvPr>
            <p:ph type="body" idx="4294967295"/>
          </p:nvPr>
        </p:nvSpPr>
        <p:spPr>
          <a:xfrm>
            <a:off x="527050" y="1202381"/>
            <a:ext cx="11041227" cy="432048"/>
          </a:xfrm>
        </p:spPr>
        <p:txBody>
          <a:bodyPr/>
          <a:lstStyle/>
          <a:p>
            <a:pPr marL="531813" lvl="3" indent="-531813">
              <a:lnSpc>
                <a:spcPct val="150000"/>
              </a:lnSpc>
              <a:buSzPct val="100000"/>
            </a:pPr>
            <a:r>
              <a:rPr lang="es-ES" sz="1600" dirty="0" err="1"/>
              <a:t>Nashorn</a:t>
            </a:r>
            <a:r>
              <a:rPr lang="es-ES" sz="1600" dirty="0"/>
              <a:t> es el nuevo motor de JavaScript integrado en Java 8, que reemplaza al anterior motor </a:t>
            </a:r>
            <a:r>
              <a:rPr lang="es-ES" sz="1600" dirty="0" err="1"/>
              <a:t>Rhino</a:t>
            </a:r>
            <a:r>
              <a:rPr lang="es-ES" sz="1600" dirty="0"/>
              <a:t>. </a:t>
            </a:r>
          </a:p>
          <a:p>
            <a:pPr marL="531813" lvl="3" indent="-531813">
              <a:lnSpc>
                <a:spcPct val="150000"/>
              </a:lnSpc>
              <a:buSzPct val="100000"/>
            </a:pPr>
            <a:r>
              <a:rPr lang="es-ES" sz="1600" dirty="0"/>
              <a:t>Algunas de las principales novedades de </a:t>
            </a:r>
            <a:r>
              <a:rPr lang="es-ES" sz="1600" dirty="0" err="1"/>
              <a:t>Nashorn</a:t>
            </a:r>
            <a:r>
              <a:rPr lang="es-ES" sz="1600" dirty="0"/>
              <a:t> en Java 8 son:</a:t>
            </a:r>
          </a:p>
          <a:p>
            <a:pPr marL="989013" lvl="4" indent="-531813">
              <a:lnSpc>
                <a:spcPct val="150000"/>
              </a:lnSpc>
              <a:buSzPct val="100000"/>
            </a:pPr>
            <a:r>
              <a:rPr lang="es-ES" sz="1600" dirty="0"/>
              <a:t>Soporte completo de </a:t>
            </a:r>
            <a:r>
              <a:rPr lang="es-ES" sz="1600" dirty="0" err="1"/>
              <a:t>ECMAScript</a:t>
            </a:r>
            <a:r>
              <a:rPr lang="es-ES" sz="1600" dirty="0"/>
              <a:t> 5.1: </a:t>
            </a:r>
            <a:r>
              <a:rPr lang="es-ES" sz="1600" dirty="0" err="1"/>
              <a:t>Nashorn</a:t>
            </a:r>
            <a:r>
              <a:rPr lang="es-ES" sz="1600" dirty="0"/>
              <a:t> implementa completamente la especificación </a:t>
            </a:r>
            <a:r>
              <a:rPr lang="es-ES" sz="1600" dirty="0" err="1"/>
              <a:t>ECMAScript</a:t>
            </a:r>
            <a:r>
              <a:rPr lang="es-ES" sz="1600" dirty="0"/>
              <a:t> 5.1, lo que le permite ejecutar código JavaScript de manera más completa y compatible</a:t>
            </a:r>
            <a:r>
              <a:rPr lang="es-ES" sz="1600" dirty="0">
                <a:hlinkClick r:id="rId2">
                  <a:extLst>
                    <a:ext uri="{A12FA001-AC4F-418D-AE19-62706E023703}">
                      <ahyp:hlinkClr xmlns:ahyp="http://schemas.microsoft.com/office/drawing/2018/hyperlinkcolor" val="tx"/>
                    </a:ext>
                  </a:extLst>
                </a:hlinkClick>
              </a:rPr>
              <a:t>2</a:t>
            </a:r>
            <a:r>
              <a:rPr lang="es-ES" sz="1600" dirty="0"/>
              <a:t>.</a:t>
            </a:r>
          </a:p>
          <a:p>
            <a:pPr marL="989013" lvl="4" indent="-531813">
              <a:lnSpc>
                <a:spcPct val="150000"/>
              </a:lnSpc>
              <a:buSzPct val="100000"/>
            </a:pPr>
            <a:r>
              <a:rPr lang="es-ES" sz="1600" dirty="0"/>
              <a:t>Mejor rendimiento: </a:t>
            </a:r>
            <a:r>
              <a:rPr lang="es-ES" sz="1600" dirty="0" err="1"/>
              <a:t>Nashorn</a:t>
            </a:r>
            <a:r>
              <a:rPr lang="es-ES" sz="1600" dirty="0"/>
              <a:t> utiliza la nueva característica </a:t>
            </a:r>
            <a:r>
              <a:rPr lang="es-ES" sz="1600" dirty="0" err="1"/>
              <a:t>InvokeDynamic</a:t>
            </a:r>
            <a:r>
              <a:rPr lang="es-ES" sz="1600" dirty="0"/>
              <a:t> introducida en Java 7, lo que le permite tener un mejor rendimiento en comparación con el antiguo motor Rhino</a:t>
            </a:r>
            <a:r>
              <a:rPr lang="es-ES" sz="1600" dirty="0">
                <a:hlinkClick r:id="rId2">
                  <a:extLst>
                    <a:ext uri="{A12FA001-AC4F-418D-AE19-62706E023703}">
                      <ahyp:hlinkClr xmlns:ahyp="http://schemas.microsoft.com/office/drawing/2018/hyperlinkcolor" val="tx"/>
                    </a:ext>
                  </a:extLst>
                </a:hlinkClick>
              </a:rPr>
              <a:t>2</a:t>
            </a:r>
            <a:r>
              <a:rPr lang="es-ES" sz="1600" dirty="0"/>
              <a:t>.</a:t>
            </a:r>
          </a:p>
          <a:p>
            <a:pPr marL="989013" lvl="4" indent="-531813">
              <a:lnSpc>
                <a:spcPct val="150000"/>
              </a:lnSpc>
              <a:buSzPct val="100000"/>
            </a:pPr>
            <a:r>
              <a:rPr lang="es-ES" sz="1600" dirty="0"/>
              <a:t>Integración con Java: </a:t>
            </a:r>
            <a:r>
              <a:rPr lang="es-ES" sz="1600" dirty="0" err="1"/>
              <a:t>Nashorn</a:t>
            </a:r>
            <a:r>
              <a:rPr lang="es-ES" sz="1600" dirty="0"/>
              <a:t> permite una integración más fluida entre Java y JavaScript, permitiendo pasar objetos Java a JavaScript y viceversa de manera transparente</a:t>
            </a:r>
            <a:r>
              <a:rPr lang="es-ES" sz="1600" dirty="0">
                <a:hlinkClick r:id="rId3">
                  <a:extLst>
                    <a:ext uri="{A12FA001-AC4F-418D-AE19-62706E023703}">
                      <ahyp:hlinkClr xmlns:ahyp="http://schemas.microsoft.com/office/drawing/2018/hyperlinkcolor" val="tx"/>
                    </a:ext>
                  </a:extLst>
                </a:hlinkClick>
              </a:rPr>
              <a:t>3</a:t>
            </a:r>
            <a:r>
              <a:rPr lang="es-ES" sz="1600" dirty="0"/>
              <a:t>.</a:t>
            </a:r>
          </a:p>
          <a:p>
            <a:pPr marL="989013" lvl="4" indent="-531813">
              <a:lnSpc>
                <a:spcPct val="150000"/>
              </a:lnSpc>
              <a:buSzPct val="100000"/>
            </a:pPr>
            <a:r>
              <a:rPr lang="es-ES" sz="1600" dirty="0"/>
              <a:t>Soporte para interfaces funcionales y características de Java 8: Al estar integrado en Java 8, </a:t>
            </a:r>
            <a:r>
              <a:rPr lang="es-ES" sz="1600" dirty="0" err="1"/>
              <a:t>Nashorn</a:t>
            </a:r>
            <a:r>
              <a:rPr lang="es-ES" sz="1600" dirty="0"/>
              <a:t> también soporta las nuevas características del lenguaje Java, como las expresiones lambda y las interfaces funcionales</a:t>
            </a:r>
            <a:r>
              <a:rPr lang="es-ES" sz="1600" dirty="0">
                <a:hlinkClick r:id="rId2">
                  <a:extLst>
                    <a:ext uri="{A12FA001-AC4F-418D-AE19-62706E023703}">
                      <ahyp:hlinkClr xmlns:ahyp="http://schemas.microsoft.com/office/drawing/2018/hyperlinkcolor" val="tx"/>
                    </a:ext>
                  </a:extLst>
                </a:hlinkClick>
              </a:rPr>
              <a:t>2</a:t>
            </a:r>
            <a:r>
              <a:rPr lang="es-ES" sz="1600" dirty="0"/>
              <a:t>.</a:t>
            </a:r>
          </a:p>
          <a:p>
            <a:pPr marL="989013" lvl="4" indent="-531813">
              <a:lnSpc>
                <a:spcPct val="150000"/>
              </a:lnSpc>
              <a:buSzPct val="100000"/>
            </a:pPr>
            <a:r>
              <a:rPr lang="es-ES" sz="1600" dirty="0"/>
              <a:t>Consola interactiva: </a:t>
            </a:r>
            <a:r>
              <a:rPr lang="es-ES" sz="1600" dirty="0" err="1"/>
              <a:t>Nashorn</a:t>
            </a:r>
            <a:r>
              <a:rPr lang="es-ES" sz="1600" dirty="0"/>
              <a:t> viene con una consola interactiva que permite ejecutar código JavaScript directamente desde la línea de comandos, facilitando la experimentación y pruebas</a:t>
            </a:r>
            <a:r>
              <a:rPr lang="es-ES" sz="1600" dirty="0">
                <a:hlinkClick r:id="rId4">
                  <a:extLst>
                    <a:ext uri="{A12FA001-AC4F-418D-AE19-62706E023703}">
                      <ahyp:hlinkClr xmlns:ahyp="http://schemas.microsoft.com/office/drawing/2018/hyperlinkcolor" val="tx"/>
                    </a:ext>
                  </a:extLst>
                </a:hlinkClick>
              </a:rPr>
              <a:t>1</a:t>
            </a:r>
            <a:r>
              <a:rPr lang="es-ES" sz="1600" dirty="0"/>
              <a:t>.</a:t>
            </a:r>
          </a:p>
        </p:txBody>
      </p:sp>
      <p:sp>
        <p:nvSpPr>
          <p:cNvPr id="5" name="Marcador de número de diapositiva 4">
            <a:extLst>
              <a:ext uri="{FF2B5EF4-FFF2-40B4-BE49-F238E27FC236}">
                <a16:creationId xmlns:a16="http://schemas.microsoft.com/office/drawing/2014/main" id="{E5CADFB4-5C5E-F24A-A24A-BFABD1C81276}"/>
              </a:ext>
            </a:extLst>
          </p:cNvPr>
          <p:cNvSpPr>
            <a:spLocks noGrp="1"/>
          </p:cNvSpPr>
          <p:nvPr>
            <p:ph type="sldNum" sz="quarter" idx="11"/>
          </p:nvPr>
        </p:nvSpPr>
        <p:spPr/>
        <p:txBody>
          <a:bodyPr/>
          <a:lstStyle/>
          <a:p>
            <a:pPr>
              <a:defRPr/>
            </a:pPr>
            <a:fld id="{E21F5FAC-6B29-3041-AC18-A75631C0F1B9}" type="slidenum">
              <a:rPr lang="es-ES" smtClean="0"/>
              <a:pPr>
                <a:defRPr/>
              </a:pPr>
              <a:t>31</a:t>
            </a:fld>
            <a:endParaRPr lang="es-ES" dirty="0"/>
          </a:p>
        </p:txBody>
      </p:sp>
      <p:sp>
        <p:nvSpPr>
          <p:cNvPr id="6" name="Marcador de pie de página 5">
            <a:extLst>
              <a:ext uri="{FF2B5EF4-FFF2-40B4-BE49-F238E27FC236}">
                <a16:creationId xmlns:a16="http://schemas.microsoft.com/office/drawing/2014/main" id="{261B588D-E678-F543-BEE5-70965B6C0999}"/>
              </a:ext>
            </a:extLst>
          </p:cNvPr>
          <p:cNvSpPr>
            <a:spLocks noGrp="1"/>
          </p:cNvSpPr>
          <p:nvPr>
            <p:ph type="ftr" sz="quarter" idx="10"/>
          </p:nvPr>
        </p:nvSpPr>
        <p:spPr/>
        <p:txBody>
          <a:bodyPr/>
          <a:lstStyle/>
          <a:p>
            <a:pPr>
              <a:defRPr/>
            </a:pPr>
            <a:r>
              <a:rPr lang="es-ES"/>
              <a:t>Formador: Ana Isabel Vegas</a:t>
            </a:r>
            <a:endParaRPr lang="es-ES" dirty="0"/>
          </a:p>
        </p:txBody>
      </p:sp>
    </p:spTree>
    <p:extLst>
      <p:ext uri="{BB962C8B-B14F-4D97-AF65-F5344CB8AC3E}">
        <p14:creationId xmlns:p14="http://schemas.microsoft.com/office/powerpoint/2010/main" val="2895410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92FB7D-1044-BF48-A595-916ED2A23CED}"/>
              </a:ext>
            </a:extLst>
          </p:cNvPr>
          <p:cNvSpPr>
            <a:spLocks noGrp="1"/>
          </p:cNvSpPr>
          <p:nvPr>
            <p:ph type="title"/>
          </p:nvPr>
        </p:nvSpPr>
        <p:spPr/>
        <p:txBody>
          <a:bodyPr/>
          <a:lstStyle/>
          <a:p>
            <a:r>
              <a:rPr lang="es-ES" dirty="0" err="1"/>
              <a:t>CompletableFuture</a:t>
            </a:r>
            <a:endParaRPr lang="es-ES" dirty="0"/>
          </a:p>
        </p:txBody>
      </p:sp>
      <p:sp>
        <p:nvSpPr>
          <p:cNvPr id="3" name="Marcador de texto 2">
            <a:extLst>
              <a:ext uri="{FF2B5EF4-FFF2-40B4-BE49-F238E27FC236}">
                <a16:creationId xmlns:a16="http://schemas.microsoft.com/office/drawing/2014/main" id="{84273635-79A5-7E4D-BF70-2F3DEF0C390D}"/>
              </a:ext>
            </a:extLst>
          </p:cNvPr>
          <p:cNvSpPr>
            <a:spLocks noGrp="1"/>
          </p:cNvSpPr>
          <p:nvPr>
            <p:ph type="body" idx="4294967295"/>
          </p:nvPr>
        </p:nvSpPr>
        <p:spPr>
          <a:xfrm>
            <a:off x="527050" y="1202381"/>
            <a:ext cx="11041227" cy="432048"/>
          </a:xfrm>
        </p:spPr>
        <p:txBody>
          <a:bodyPr/>
          <a:lstStyle/>
          <a:p>
            <a:pPr marL="531813" lvl="3" indent="-531813">
              <a:lnSpc>
                <a:spcPct val="150000"/>
              </a:lnSpc>
              <a:buSzPct val="100000"/>
            </a:pPr>
            <a:r>
              <a:rPr lang="es-ES" sz="1600" dirty="0" err="1"/>
              <a:t>CompletableFuture</a:t>
            </a:r>
            <a:r>
              <a:rPr lang="es-ES" sz="1600" dirty="0"/>
              <a:t> es una clase introducida en Java 8 que implementa la interfaz </a:t>
            </a:r>
            <a:r>
              <a:rPr lang="es-ES" sz="1600" dirty="0" err="1"/>
              <a:t>Future</a:t>
            </a:r>
            <a:r>
              <a:rPr lang="es-ES" sz="1600" dirty="0"/>
              <a:t> y la interfaz </a:t>
            </a:r>
            <a:r>
              <a:rPr lang="es-ES" sz="1600" dirty="0" err="1"/>
              <a:t>CompletionStage</a:t>
            </a:r>
            <a:r>
              <a:rPr lang="es-ES" sz="1600" dirty="0"/>
              <a:t>, ofreciendo alrededor de 50 métodos para simplificar el manejo y control de trabajos asíncronos. </a:t>
            </a:r>
          </a:p>
          <a:p>
            <a:pPr marL="531813" lvl="3" indent="-531813">
              <a:lnSpc>
                <a:spcPct val="150000"/>
              </a:lnSpc>
              <a:buSzPct val="100000"/>
            </a:pPr>
            <a:r>
              <a:rPr lang="es-ES" sz="1600" dirty="0"/>
              <a:t>Esta clase permite combinar, componer y ejecutar tareas de forma asíncrona, incluyendo el manejo de errores. </a:t>
            </a:r>
          </a:p>
          <a:p>
            <a:pPr marL="531813" lvl="3" indent="-531813">
              <a:lnSpc>
                <a:spcPct val="150000"/>
              </a:lnSpc>
              <a:buSzPct val="100000"/>
            </a:pPr>
            <a:r>
              <a:rPr lang="es-ES" sz="1600" dirty="0"/>
              <a:t>Para ejecutar procesos paralelos de manera eficiente, se recomienda utilizar un </a:t>
            </a:r>
            <a:r>
              <a:rPr lang="es-ES" sz="1600" dirty="0" err="1"/>
              <a:t>ExecutorService</a:t>
            </a:r>
            <a:r>
              <a:rPr lang="es-ES" sz="1600" dirty="0"/>
              <a:t> para crear un pool de </a:t>
            </a:r>
            <a:r>
              <a:rPr lang="es-ES" sz="1600" dirty="0" err="1"/>
              <a:t>threads</a:t>
            </a:r>
            <a:r>
              <a:rPr lang="es-ES" sz="1600" dirty="0"/>
              <a:t> independientes. </a:t>
            </a:r>
          </a:p>
          <a:p>
            <a:pPr marL="531813" lvl="3" indent="-531813">
              <a:lnSpc>
                <a:spcPct val="150000"/>
              </a:lnSpc>
              <a:buSzPct val="100000"/>
            </a:pPr>
            <a:r>
              <a:rPr lang="es-ES" sz="1600" dirty="0"/>
              <a:t>Esto garantiza que los procesos no saturen el hilo principal de Java y se ejecuten de manera eficiente. </a:t>
            </a:r>
          </a:p>
          <a:p>
            <a:pPr marL="531813" lvl="3" indent="-531813">
              <a:lnSpc>
                <a:spcPct val="150000"/>
              </a:lnSpc>
              <a:buSzPct val="100000"/>
            </a:pPr>
            <a:r>
              <a:rPr lang="es-ES" sz="1600" dirty="0" err="1"/>
              <a:t>CompletableFuture</a:t>
            </a:r>
            <a:r>
              <a:rPr lang="es-ES" sz="1600" dirty="0"/>
              <a:t> facilita la programación asíncrona en Java al ofrecer métodos para combinar llamadas, gestionar errores y ejecutar tareas de forma concurrente.</a:t>
            </a:r>
          </a:p>
        </p:txBody>
      </p:sp>
      <p:sp>
        <p:nvSpPr>
          <p:cNvPr id="5" name="Marcador de número de diapositiva 4">
            <a:extLst>
              <a:ext uri="{FF2B5EF4-FFF2-40B4-BE49-F238E27FC236}">
                <a16:creationId xmlns:a16="http://schemas.microsoft.com/office/drawing/2014/main" id="{C12F6F53-2B51-9347-A4F6-23AC674E8471}"/>
              </a:ext>
            </a:extLst>
          </p:cNvPr>
          <p:cNvSpPr>
            <a:spLocks noGrp="1"/>
          </p:cNvSpPr>
          <p:nvPr>
            <p:ph type="sldNum" sz="quarter" idx="11"/>
          </p:nvPr>
        </p:nvSpPr>
        <p:spPr/>
        <p:txBody>
          <a:bodyPr/>
          <a:lstStyle/>
          <a:p>
            <a:pPr>
              <a:defRPr/>
            </a:pPr>
            <a:fld id="{E21F5FAC-6B29-3041-AC18-A75631C0F1B9}" type="slidenum">
              <a:rPr lang="es-ES" smtClean="0"/>
              <a:pPr>
                <a:defRPr/>
              </a:pPr>
              <a:t>32</a:t>
            </a:fld>
            <a:endParaRPr lang="es-ES" dirty="0"/>
          </a:p>
        </p:txBody>
      </p:sp>
      <p:sp>
        <p:nvSpPr>
          <p:cNvPr id="6" name="Marcador de pie de página 5">
            <a:extLst>
              <a:ext uri="{FF2B5EF4-FFF2-40B4-BE49-F238E27FC236}">
                <a16:creationId xmlns:a16="http://schemas.microsoft.com/office/drawing/2014/main" id="{EB3EEF3E-69B9-0F4B-9A4C-35C2811C26E2}"/>
              </a:ext>
            </a:extLst>
          </p:cNvPr>
          <p:cNvSpPr>
            <a:spLocks noGrp="1"/>
          </p:cNvSpPr>
          <p:nvPr>
            <p:ph type="ftr" sz="quarter" idx="10"/>
          </p:nvPr>
        </p:nvSpPr>
        <p:spPr/>
        <p:txBody>
          <a:bodyPr/>
          <a:lstStyle/>
          <a:p>
            <a:pPr>
              <a:defRPr/>
            </a:pPr>
            <a:r>
              <a:rPr lang="es-ES"/>
              <a:t>Formador: Ana Isabel Vegas</a:t>
            </a:r>
            <a:endParaRPr lang="es-ES" dirty="0"/>
          </a:p>
        </p:txBody>
      </p:sp>
    </p:spTree>
    <p:extLst>
      <p:ext uri="{BB962C8B-B14F-4D97-AF65-F5344CB8AC3E}">
        <p14:creationId xmlns:p14="http://schemas.microsoft.com/office/powerpoint/2010/main" val="1760205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AA636B-30F1-0F4B-B857-FEEFF2B0D875}"/>
              </a:ext>
            </a:extLst>
          </p:cNvPr>
          <p:cNvSpPr>
            <a:spLocks noGrp="1"/>
          </p:cNvSpPr>
          <p:nvPr>
            <p:ph type="title"/>
          </p:nvPr>
        </p:nvSpPr>
        <p:spPr/>
        <p:txBody>
          <a:bodyPr/>
          <a:lstStyle/>
          <a:p>
            <a:r>
              <a:rPr lang="es-ES" dirty="0" err="1"/>
              <a:t>CompletableFuture</a:t>
            </a:r>
            <a:endParaRPr lang="es-ES" dirty="0"/>
          </a:p>
        </p:txBody>
      </p:sp>
      <p:sp>
        <p:nvSpPr>
          <p:cNvPr id="3" name="Marcador de texto 2">
            <a:extLst>
              <a:ext uri="{FF2B5EF4-FFF2-40B4-BE49-F238E27FC236}">
                <a16:creationId xmlns:a16="http://schemas.microsoft.com/office/drawing/2014/main" id="{EE7E4880-1FDA-E54A-95BF-11C74853D555}"/>
              </a:ext>
            </a:extLst>
          </p:cNvPr>
          <p:cNvSpPr>
            <a:spLocks noGrp="1"/>
          </p:cNvSpPr>
          <p:nvPr>
            <p:ph type="body" idx="4294967295"/>
          </p:nvPr>
        </p:nvSpPr>
        <p:spPr>
          <a:xfrm>
            <a:off x="527050" y="1202381"/>
            <a:ext cx="11041227" cy="432048"/>
          </a:xfrm>
        </p:spPr>
        <p:txBody>
          <a:bodyPr/>
          <a:lstStyle/>
          <a:p>
            <a:pPr marL="531813" lvl="3" indent="-531813">
              <a:lnSpc>
                <a:spcPct val="150000"/>
              </a:lnSpc>
              <a:buSzPct val="100000"/>
            </a:pPr>
            <a:r>
              <a:rPr lang="es-ES" sz="1600" dirty="0"/>
              <a:t>Crear un </a:t>
            </a:r>
            <a:r>
              <a:rPr lang="es-ES" sz="1600" dirty="0" err="1"/>
              <a:t>CompletableFuture</a:t>
            </a:r>
            <a:r>
              <a:rPr lang="es-ES" sz="1600" dirty="0"/>
              <a:t> básico:</a:t>
            </a:r>
          </a:p>
          <a:p>
            <a:pPr marL="457200" lvl="4" indent="0">
              <a:lnSpc>
                <a:spcPct val="150000"/>
              </a:lnSpc>
              <a:buSzPct val="100000"/>
              <a:buNone/>
            </a:pPr>
            <a:r>
              <a:rPr lang="es-ES" sz="1600" dirty="0"/>
              <a:t>	</a:t>
            </a:r>
            <a:r>
              <a:rPr lang="es-ES" sz="1600" dirty="0" err="1"/>
              <a:t>CompletableFuture</a:t>
            </a:r>
            <a:r>
              <a:rPr lang="es-ES" sz="1600" dirty="0"/>
              <a:t>&lt;</a:t>
            </a:r>
            <a:r>
              <a:rPr lang="es-ES" sz="1600" dirty="0" err="1"/>
              <a:t>String</a:t>
            </a:r>
            <a:r>
              <a:rPr lang="es-ES" sz="1600" dirty="0"/>
              <a:t>&gt; </a:t>
            </a:r>
            <a:r>
              <a:rPr lang="es-ES" sz="1600" dirty="0" err="1"/>
              <a:t>completableFuture</a:t>
            </a:r>
            <a:r>
              <a:rPr lang="es-ES" sz="1600" dirty="0"/>
              <a:t> = new </a:t>
            </a:r>
            <a:r>
              <a:rPr lang="es-ES" sz="1600" dirty="0" err="1"/>
              <a:t>CompletableFuture</a:t>
            </a:r>
            <a:r>
              <a:rPr lang="es-ES" sz="1600" dirty="0"/>
              <a:t>&lt;</a:t>
            </a:r>
            <a:r>
              <a:rPr lang="es-ES" sz="1600" dirty="0" err="1"/>
              <a:t>String</a:t>
            </a:r>
            <a:r>
              <a:rPr lang="es-ES" sz="1600" dirty="0"/>
              <a:t>&gt;();</a:t>
            </a:r>
          </a:p>
          <a:p>
            <a:pPr marL="531813" lvl="3" indent="-531813">
              <a:lnSpc>
                <a:spcPct val="150000"/>
              </a:lnSpc>
              <a:buSzPct val="100000"/>
            </a:pPr>
            <a:r>
              <a:rPr lang="es-ES" sz="1600" dirty="0"/>
              <a:t>Para completar manualmente el </a:t>
            </a:r>
            <a:r>
              <a:rPr lang="es-ES" sz="1600" dirty="0" err="1"/>
              <a:t>CompletableFuture</a:t>
            </a:r>
            <a:r>
              <a:rPr lang="es-ES" sz="1600" dirty="0"/>
              <a:t>, se usa el método complete(): </a:t>
            </a:r>
          </a:p>
          <a:p>
            <a:pPr marL="457200" lvl="4" indent="0">
              <a:lnSpc>
                <a:spcPct val="150000"/>
              </a:lnSpc>
              <a:buSzPct val="100000"/>
              <a:buNone/>
            </a:pPr>
            <a:r>
              <a:rPr lang="es-ES" sz="1600" dirty="0"/>
              <a:t>	</a:t>
            </a:r>
            <a:r>
              <a:rPr lang="es-ES" sz="1600" dirty="0" err="1"/>
              <a:t>completableFuture.complete</a:t>
            </a:r>
            <a:r>
              <a:rPr lang="es-ES" sz="1600" dirty="0"/>
              <a:t>("</a:t>
            </a:r>
            <a:r>
              <a:rPr lang="es-ES" sz="1600" dirty="0" err="1"/>
              <a:t>finish</a:t>
            </a:r>
            <a:r>
              <a:rPr lang="es-ES" sz="1600" dirty="0"/>
              <a:t>").</a:t>
            </a:r>
          </a:p>
          <a:p>
            <a:pPr marL="531813" lvl="3" indent="-531813">
              <a:lnSpc>
                <a:spcPct val="150000"/>
              </a:lnSpc>
              <a:buSzPct val="100000"/>
            </a:pPr>
            <a:r>
              <a:rPr lang="es-ES" sz="1600" dirty="0"/>
              <a:t>Crear </a:t>
            </a:r>
            <a:r>
              <a:rPr lang="es-ES" sz="1600" dirty="0" err="1"/>
              <a:t>CompletableFuture</a:t>
            </a:r>
            <a:r>
              <a:rPr lang="es-ES" sz="1600" dirty="0"/>
              <a:t> con </a:t>
            </a:r>
            <a:r>
              <a:rPr lang="es-ES" sz="1600" dirty="0" err="1"/>
              <a:t>runAsync</a:t>
            </a:r>
            <a:r>
              <a:rPr lang="es-ES" sz="1600" dirty="0"/>
              <a:t>:</a:t>
            </a:r>
          </a:p>
          <a:p>
            <a:pPr marL="457200" lvl="4" indent="0">
              <a:lnSpc>
                <a:spcPct val="150000"/>
              </a:lnSpc>
              <a:buSzPct val="100000"/>
              <a:buNone/>
            </a:pPr>
            <a:r>
              <a:rPr lang="es-ES" sz="1600" dirty="0"/>
              <a:t>	</a:t>
            </a:r>
            <a:r>
              <a:rPr lang="es-ES" sz="1600" dirty="0" err="1"/>
              <a:t>CompletableFuture</a:t>
            </a:r>
            <a:r>
              <a:rPr lang="es-ES" sz="1600" dirty="0"/>
              <a:t>&lt;</a:t>
            </a:r>
            <a:r>
              <a:rPr lang="es-ES" sz="1600" dirty="0" err="1"/>
              <a:t>Void</a:t>
            </a:r>
            <a:r>
              <a:rPr lang="es-ES" sz="1600" dirty="0"/>
              <a:t>&gt; </a:t>
            </a:r>
            <a:r>
              <a:rPr lang="es-ES" sz="1600" dirty="0" err="1"/>
              <a:t>voidCompletableFuture</a:t>
            </a:r>
            <a:r>
              <a:rPr lang="es-ES" sz="1600" dirty="0"/>
              <a:t> = </a:t>
            </a:r>
            <a:r>
              <a:rPr lang="es-ES" sz="1600" dirty="0" err="1"/>
              <a:t>CompletableFuture.runAsync</a:t>
            </a:r>
            <a:r>
              <a:rPr lang="es-ES" sz="1600" dirty="0"/>
              <a:t>(() -&gt; { /* código asíncrono */ });</a:t>
            </a:r>
          </a:p>
          <a:p>
            <a:pPr marL="457200" lvl="4" indent="0">
              <a:lnSpc>
                <a:spcPct val="150000"/>
              </a:lnSpc>
              <a:buSzPct val="100000"/>
              <a:buNone/>
            </a:pPr>
            <a:r>
              <a:rPr lang="es-ES" sz="1600" dirty="0"/>
              <a:t>	Esto ejecuta una tarea de manera asíncrona sin esperar un resultado.</a:t>
            </a:r>
          </a:p>
          <a:p>
            <a:pPr marL="531813" lvl="3" indent="-531813">
              <a:lnSpc>
                <a:spcPct val="150000"/>
              </a:lnSpc>
              <a:buSzPct val="100000"/>
            </a:pPr>
            <a:r>
              <a:rPr lang="es-ES" sz="1600" dirty="0"/>
              <a:t>Crear </a:t>
            </a:r>
            <a:r>
              <a:rPr lang="es-ES" sz="1600" dirty="0" err="1"/>
              <a:t>CompletableFuture</a:t>
            </a:r>
            <a:r>
              <a:rPr lang="es-ES" sz="1600" dirty="0"/>
              <a:t> con </a:t>
            </a:r>
            <a:r>
              <a:rPr lang="es-ES" sz="1600" dirty="0" err="1"/>
              <a:t>supplyAsync</a:t>
            </a:r>
            <a:r>
              <a:rPr lang="es-ES" sz="1600" dirty="0"/>
              <a:t>:</a:t>
            </a:r>
          </a:p>
          <a:p>
            <a:pPr marL="0" lvl="3" indent="0">
              <a:lnSpc>
                <a:spcPct val="150000"/>
              </a:lnSpc>
              <a:buSzPct val="100000"/>
              <a:buNone/>
            </a:pPr>
            <a:r>
              <a:rPr lang="es-ES" sz="1600" dirty="0"/>
              <a:t>	</a:t>
            </a:r>
            <a:r>
              <a:rPr lang="es-ES" sz="1600" dirty="0" err="1"/>
              <a:t>CompletableFuture</a:t>
            </a:r>
            <a:r>
              <a:rPr lang="es-ES" sz="1600" dirty="0"/>
              <a:t>&lt;</a:t>
            </a:r>
            <a:r>
              <a:rPr lang="es-ES" sz="1600" dirty="0" err="1"/>
              <a:t>String</a:t>
            </a:r>
            <a:r>
              <a:rPr lang="es-ES" sz="1600" dirty="0"/>
              <a:t>&gt; </a:t>
            </a:r>
            <a:r>
              <a:rPr lang="es-ES" sz="1600" dirty="0" err="1"/>
              <a:t>supplier</a:t>
            </a:r>
            <a:r>
              <a:rPr lang="es-ES" sz="1600" dirty="0"/>
              <a:t> = </a:t>
            </a:r>
            <a:r>
              <a:rPr lang="es-ES" sz="1600" dirty="0" err="1"/>
              <a:t>CompletableFuture.supplyAsync</a:t>
            </a:r>
            <a:r>
              <a:rPr lang="es-ES" sz="1600" dirty="0"/>
              <a:t>(() -&gt; { /* código asíncrono */ </a:t>
            </a:r>
            <a:r>
              <a:rPr lang="es-ES" sz="1600" dirty="0" err="1"/>
              <a:t>return</a:t>
            </a:r>
            <a:r>
              <a:rPr lang="es-ES" sz="1600" dirty="0"/>
              <a:t> "</a:t>
            </a:r>
            <a:r>
              <a:rPr lang="es-ES" sz="1600" dirty="0" err="1"/>
              <a:t>Value</a:t>
            </a:r>
            <a:r>
              <a:rPr lang="es-ES" sz="1600" dirty="0"/>
              <a:t>"; });</a:t>
            </a:r>
          </a:p>
          <a:p>
            <a:pPr marL="0" lvl="3" indent="0">
              <a:lnSpc>
                <a:spcPct val="150000"/>
              </a:lnSpc>
              <a:buSzPct val="100000"/>
              <a:buNone/>
            </a:pPr>
            <a:r>
              <a:rPr lang="es-ES" sz="1600" dirty="0"/>
              <a:t>	Esto crea un </a:t>
            </a:r>
            <a:r>
              <a:rPr lang="es-ES" sz="1600" dirty="0" err="1"/>
              <a:t>CompletableFuture</a:t>
            </a:r>
            <a:r>
              <a:rPr lang="es-ES" sz="1600" dirty="0"/>
              <a:t> que ejecuta una tarea asíncrona y devuelve un resultado.</a:t>
            </a:r>
          </a:p>
          <a:p>
            <a:endParaRPr lang="es-ES" dirty="0"/>
          </a:p>
        </p:txBody>
      </p:sp>
      <p:sp>
        <p:nvSpPr>
          <p:cNvPr id="5" name="Marcador de número de diapositiva 4">
            <a:extLst>
              <a:ext uri="{FF2B5EF4-FFF2-40B4-BE49-F238E27FC236}">
                <a16:creationId xmlns:a16="http://schemas.microsoft.com/office/drawing/2014/main" id="{2AA80855-3377-914E-9527-4256EDF29011}"/>
              </a:ext>
            </a:extLst>
          </p:cNvPr>
          <p:cNvSpPr>
            <a:spLocks noGrp="1"/>
          </p:cNvSpPr>
          <p:nvPr>
            <p:ph type="sldNum" sz="quarter" idx="11"/>
          </p:nvPr>
        </p:nvSpPr>
        <p:spPr/>
        <p:txBody>
          <a:bodyPr/>
          <a:lstStyle/>
          <a:p>
            <a:pPr>
              <a:defRPr/>
            </a:pPr>
            <a:fld id="{E21F5FAC-6B29-3041-AC18-A75631C0F1B9}" type="slidenum">
              <a:rPr lang="es-ES" smtClean="0"/>
              <a:pPr>
                <a:defRPr/>
              </a:pPr>
              <a:t>33</a:t>
            </a:fld>
            <a:endParaRPr lang="es-ES" dirty="0"/>
          </a:p>
        </p:txBody>
      </p:sp>
      <p:sp>
        <p:nvSpPr>
          <p:cNvPr id="6" name="Marcador de pie de página 5">
            <a:extLst>
              <a:ext uri="{FF2B5EF4-FFF2-40B4-BE49-F238E27FC236}">
                <a16:creationId xmlns:a16="http://schemas.microsoft.com/office/drawing/2014/main" id="{A11EDB0D-D52F-E749-991E-C97A8E06922A}"/>
              </a:ext>
            </a:extLst>
          </p:cNvPr>
          <p:cNvSpPr>
            <a:spLocks noGrp="1"/>
          </p:cNvSpPr>
          <p:nvPr>
            <p:ph type="ftr" sz="quarter" idx="10"/>
          </p:nvPr>
        </p:nvSpPr>
        <p:spPr/>
        <p:txBody>
          <a:bodyPr/>
          <a:lstStyle/>
          <a:p>
            <a:pPr>
              <a:defRPr/>
            </a:pPr>
            <a:r>
              <a:rPr lang="es-ES"/>
              <a:t>Formador: Ana Isabel Vegas</a:t>
            </a:r>
            <a:endParaRPr lang="es-ES" dirty="0"/>
          </a:p>
        </p:txBody>
      </p:sp>
    </p:spTree>
    <p:extLst>
      <p:ext uri="{BB962C8B-B14F-4D97-AF65-F5344CB8AC3E}">
        <p14:creationId xmlns:p14="http://schemas.microsoft.com/office/powerpoint/2010/main" val="1487762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AA636B-30F1-0F4B-B857-FEEFF2B0D875}"/>
              </a:ext>
            </a:extLst>
          </p:cNvPr>
          <p:cNvSpPr>
            <a:spLocks noGrp="1"/>
          </p:cNvSpPr>
          <p:nvPr>
            <p:ph type="title"/>
          </p:nvPr>
        </p:nvSpPr>
        <p:spPr/>
        <p:txBody>
          <a:bodyPr/>
          <a:lstStyle/>
          <a:p>
            <a:r>
              <a:rPr lang="es-ES" dirty="0" err="1"/>
              <a:t>CompletableFuture</a:t>
            </a:r>
            <a:endParaRPr lang="es-ES" dirty="0"/>
          </a:p>
        </p:txBody>
      </p:sp>
      <p:sp>
        <p:nvSpPr>
          <p:cNvPr id="3" name="Marcador de texto 2">
            <a:extLst>
              <a:ext uri="{FF2B5EF4-FFF2-40B4-BE49-F238E27FC236}">
                <a16:creationId xmlns:a16="http://schemas.microsoft.com/office/drawing/2014/main" id="{EE7E4880-1FDA-E54A-95BF-11C74853D555}"/>
              </a:ext>
            </a:extLst>
          </p:cNvPr>
          <p:cNvSpPr>
            <a:spLocks noGrp="1"/>
          </p:cNvSpPr>
          <p:nvPr>
            <p:ph type="body" idx="4294967295"/>
          </p:nvPr>
        </p:nvSpPr>
        <p:spPr>
          <a:xfrm>
            <a:off x="527050" y="1202381"/>
            <a:ext cx="11041227" cy="432048"/>
          </a:xfrm>
        </p:spPr>
        <p:txBody>
          <a:bodyPr/>
          <a:lstStyle/>
          <a:p>
            <a:pPr marL="531813" lvl="3" indent="-531813">
              <a:lnSpc>
                <a:spcPct val="150000"/>
              </a:lnSpc>
              <a:buSzPct val="100000"/>
            </a:pPr>
            <a:r>
              <a:rPr lang="es-ES" sz="1600" dirty="0"/>
              <a:t>Encadenar </a:t>
            </a:r>
            <a:r>
              <a:rPr lang="es-ES" sz="1600" dirty="0" err="1"/>
              <a:t>CompletableFutures</a:t>
            </a:r>
            <a:r>
              <a:rPr lang="es-ES" sz="1600" dirty="0"/>
              <a:t>: Usando métodos como </a:t>
            </a:r>
            <a:r>
              <a:rPr lang="es-ES" sz="1600" dirty="0" err="1"/>
              <a:t>thenCompose</a:t>
            </a:r>
            <a:r>
              <a:rPr lang="es-ES" sz="1600" dirty="0"/>
              <a:t>() y </a:t>
            </a:r>
            <a:r>
              <a:rPr lang="es-ES" sz="1600" dirty="0" err="1"/>
              <a:t>thenApply</a:t>
            </a:r>
            <a:r>
              <a:rPr lang="es-ES" sz="1600" dirty="0"/>
              <a:t>() se pueden encadenar múltiples </a:t>
            </a:r>
            <a:r>
              <a:rPr lang="es-ES" sz="1600" dirty="0" err="1"/>
              <a:t>CompletableFutures</a:t>
            </a:r>
            <a:r>
              <a:rPr lang="es-ES" sz="1600" dirty="0"/>
              <a:t>.</a:t>
            </a:r>
          </a:p>
          <a:p>
            <a:pPr marL="531813" lvl="3" indent="-531813">
              <a:lnSpc>
                <a:spcPct val="150000"/>
              </a:lnSpc>
              <a:buSzPct val="100000"/>
            </a:pPr>
            <a:r>
              <a:rPr lang="es-ES" sz="1600" dirty="0"/>
              <a:t>Esto permite ejecutar tareas de manera asíncrona y componer los resultados.</a:t>
            </a:r>
          </a:p>
          <a:p>
            <a:pPr marL="531813" lvl="3" indent="-531813">
              <a:lnSpc>
                <a:spcPct val="150000"/>
              </a:lnSpc>
              <a:buSzPct val="100000"/>
            </a:pPr>
            <a:r>
              <a:rPr lang="es-ES" sz="1600" dirty="0"/>
              <a:t>Manejar </a:t>
            </a:r>
            <a:r>
              <a:rPr lang="es-ES" sz="1600" dirty="0" err="1"/>
              <a:t>errores:Métodos</a:t>
            </a:r>
            <a:r>
              <a:rPr lang="es-ES" sz="1600" dirty="0"/>
              <a:t> como </a:t>
            </a:r>
            <a:r>
              <a:rPr lang="es-ES" sz="1600" dirty="0" err="1"/>
              <a:t>exceptionally</a:t>
            </a:r>
            <a:r>
              <a:rPr lang="es-ES" sz="1600" dirty="0"/>
              <a:t>() y </a:t>
            </a:r>
            <a:r>
              <a:rPr lang="es-ES" sz="1600" dirty="0" err="1"/>
              <a:t>handle</a:t>
            </a:r>
            <a:r>
              <a:rPr lang="es-ES" sz="1600" dirty="0"/>
              <a:t>() permiten capturar y manejar excepciones que ocurran durante la ejecución de las tareas asíncronas.</a:t>
            </a:r>
          </a:p>
          <a:p>
            <a:pPr marL="531813" lvl="3" indent="-531813">
              <a:lnSpc>
                <a:spcPct val="150000"/>
              </a:lnSpc>
              <a:buSzPct val="100000"/>
            </a:pPr>
            <a:r>
              <a:rPr lang="es-ES" sz="1600" dirty="0"/>
              <a:t>Esperar por múltiples </a:t>
            </a:r>
            <a:r>
              <a:rPr lang="es-ES" sz="1600" dirty="0" err="1"/>
              <a:t>CompletableFutures:Métodos</a:t>
            </a:r>
            <a:r>
              <a:rPr lang="es-ES" sz="1600" dirty="0"/>
              <a:t> como </a:t>
            </a:r>
            <a:r>
              <a:rPr lang="es-ES" sz="1600" dirty="0" err="1"/>
              <a:t>allOf</a:t>
            </a:r>
            <a:r>
              <a:rPr lang="es-ES" sz="1600" dirty="0"/>
              <a:t>() y </a:t>
            </a:r>
            <a:r>
              <a:rPr lang="es-ES" sz="1600" dirty="0" err="1"/>
              <a:t>anyOf</a:t>
            </a:r>
            <a:r>
              <a:rPr lang="es-ES" sz="1600" dirty="0"/>
              <a:t>() permiten esperar por la finalización de múltiples </a:t>
            </a:r>
            <a:r>
              <a:rPr lang="es-ES" sz="1600" dirty="0" err="1"/>
              <a:t>CompletableFutures</a:t>
            </a:r>
            <a:r>
              <a:rPr lang="es-ES" sz="1600" dirty="0"/>
              <a:t>.</a:t>
            </a:r>
          </a:p>
          <a:p>
            <a:endParaRPr lang="es-ES" dirty="0"/>
          </a:p>
        </p:txBody>
      </p:sp>
      <p:sp>
        <p:nvSpPr>
          <p:cNvPr id="5" name="Marcador de número de diapositiva 4">
            <a:extLst>
              <a:ext uri="{FF2B5EF4-FFF2-40B4-BE49-F238E27FC236}">
                <a16:creationId xmlns:a16="http://schemas.microsoft.com/office/drawing/2014/main" id="{2AA80855-3377-914E-9527-4256EDF29011}"/>
              </a:ext>
            </a:extLst>
          </p:cNvPr>
          <p:cNvSpPr>
            <a:spLocks noGrp="1"/>
          </p:cNvSpPr>
          <p:nvPr>
            <p:ph type="sldNum" sz="quarter" idx="11"/>
          </p:nvPr>
        </p:nvSpPr>
        <p:spPr/>
        <p:txBody>
          <a:bodyPr/>
          <a:lstStyle/>
          <a:p>
            <a:pPr>
              <a:defRPr/>
            </a:pPr>
            <a:fld id="{E21F5FAC-6B29-3041-AC18-A75631C0F1B9}" type="slidenum">
              <a:rPr lang="es-ES" smtClean="0"/>
              <a:pPr>
                <a:defRPr/>
              </a:pPr>
              <a:t>34</a:t>
            </a:fld>
            <a:endParaRPr lang="es-ES" dirty="0"/>
          </a:p>
        </p:txBody>
      </p:sp>
      <p:sp>
        <p:nvSpPr>
          <p:cNvPr id="6" name="Marcador de pie de página 5">
            <a:extLst>
              <a:ext uri="{FF2B5EF4-FFF2-40B4-BE49-F238E27FC236}">
                <a16:creationId xmlns:a16="http://schemas.microsoft.com/office/drawing/2014/main" id="{A11EDB0D-D52F-E749-991E-C97A8E06922A}"/>
              </a:ext>
            </a:extLst>
          </p:cNvPr>
          <p:cNvSpPr>
            <a:spLocks noGrp="1"/>
          </p:cNvSpPr>
          <p:nvPr>
            <p:ph type="ftr" sz="quarter" idx="10"/>
          </p:nvPr>
        </p:nvSpPr>
        <p:spPr/>
        <p:txBody>
          <a:bodyPr/>
          <a:lstStyle/>
          <a:p>
            <a:pPr>
              <a:defRPr/>
            </a:pPr>
            <a:r>
              <a:rPr lang="es-ES"/>
              <a:t>Formador: Ana Isabel Vegas</a:t>
            </a:r>
            <a:endParaRPr lang="es-ES" dirty="0"/>
          </a:p>
        </p:txBody>
      </p:sp>
    </p:spTree>
    <p:extLst>
      <p:ext uri="{BB962C8B-B14F-4D97-AF65-F5344CB8AC3E}">
        <p14:creationId xmlns:p14="http://schemas.microsoft.com/office/powerpoint/2010/main" val="1569911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EDA1DE54-B81A-B24A-8D63-8A3AFE7BC04C}"/>
              </a:ext>
            </a:extLst>
          </p:cNvPr>
          <p:cNvSpPr/>
          <p:nvPr/>
        </p:nvSpPr>
        <p:spPr>
          <a:xfrm>
            <a:off x="5990602" y="0"/>
            <a:ext cx="6201398" cy="904875"/>
          </a:xfrm>
          <a:prstGeom prst="rect">
            <a:avLst/>
          </a:prstGeom>
          <a:gradFill flip="none" rotWithShape="1">
            <a:gsLst>
              <a:gs pos="1000">
                <a:srgbClr val="071C31"/>
              </a:gs>
              <a:gs pos="100000">
                <a:srgbClr val="071C31">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6">
            <a:extLst>
              <a:ext uri="{FF2B5EF4-FFF2-40B4-BE49-F238E27FC236}">
                <a16:creationId xmlns:a16="http://schemas.microsoft.com/office/drawing/2014/main" id="{A75AFD99-B210-B248-9E4C-D53F110C3F9F}"/>
              </a:ext>
            </a:extLst>
          </p:cNvPr>
          <p:cNvSpPr/>
          <p:nvPr/>
        </p:nvSpPr>
        <p:spPr>
          <a:xfrm>
            <a:off x="0" y="0"/>
            <a:ext cx="5990602" cy="904875"/>
          </a:xfrm>
          <a:prstGeom prst="rect">
            <a:avLst/>
          </a:prstGeom>
          <a:solidFill>
            <a:srgbClr val="071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n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33" y="139398"/>
            <a:ext cx="1069383" cy="635305"/>
          </a:xfrm>
          <a:prstGeom prst="rect">
            <a:avLst/>
          </a:prstGeom>
        </p:spPr>
      </p:pic>
      <p:sp>
        <p:nvSpPr>
          <p:cNvPr id="18" name="Rectangle 11">
            <a:extLst>
              <a:ext uri="{FF2B5EF4-FFF2-40B4-BE49-F238E27FC236}">
                <a16:creationId xmlns:a16="http://schemas.microsoft.com/office/drawing/2014/main" id="{EDA1DE54-B81A-B24A-8D63-8A3AFE7BC04C}"/>
              </a:ext>
            </a:extLst>
          </p:cNvPr>
          <p:cNvSpPr/>
          <p:nvPr/>
        </p:nvSpPr>
        <p:spPr>
          <a:xfrm>
            <a:off x="-2" y="6549267"/>
            <a:ext cx="12192001" cy="308733"/>
          </a:xfrm>
          <a:prstGeom prst="rect">
            <a:avLst/>
          </a:prstGeom>
          <a:gradFill flip="none" rotWithShape="1">
            <a:gsLst>
              <a:gs pos="20000">
                <a:srgbClr val="071C31"/>
              </a:gs>
              <a:gs pos="100000">
                <a:srgbClr val="071C31">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17">
            <a:extLst>
              <a:ext uri="{FF2B5EF4-FFF2-40B4-BE49-F238E27FC236}">
                <a16:creationId xmlns:a16="http://schemas.microsoft.com/office/drawing/2014/main" id="{B325FED4-670A-E74D-B218-81E0314509C0}"/>
              </a:ext>
            </a:extLst>
          </p:cNvPr>
          <p:cNvSpPr txBox="1"/>
          <p:nvPr/>
        </p:nvSpPr>
        <p:spPr>
          <a:xfrm>
            <a:off x="4170306" y="2967335"/>
            <a:ext cx="3229300" cy="461665"/>
          </a:xfrm>
          <a:prstGeom prst="rect">
            <a:avLst/>
          </a:prstGeom>
          <a:noFill/>
        </p:spPr>
        <p:txBody>
          <a:bodyPr vert="horz" wrap="square" rtlCol="0">
            <a:spAutoFit/>
          </a:bodyPr>
          <a:lstStyle/>
          <a:p>
            <a:r>
              <a:rPr lang="en-US" sz="2400" b="1" dirty="0" err="1">
                <a:solidFill>
                  <a:srgbClr val="A2BD3D"/>
                </a:solidFill>
                <a:latin typeface="Montserrat" panose="00000500000000000000" pitchFamily="50" charset="0"/>
              </a:rPr>
              <a:t>Novedades</a:t>
            </a:r>
            <a:r>
              <a:rPr lang="en-US" sz="2400" b="1" dirty="0">
                <a:solidFill>
                  <a:srgbClr val="A2BD3D"/>
                </a:solidFill>
                <a:latin typeface="Montserrat" panose="00000500000000000000" pitchFamily="50" charset="0"/>
              </a:rPr>
              <a:t> </a:t>
            </a:r>
            <a:r>
              <a:rPr lang="en-US" sz="2400" b="1" dirty="0" err="1">
                <a:solidFill>
                  <a:srgbClr val="A2BD3D"/>
                </a:solidFill>
                <a:latin typeface="Montserrat" panose="00000500000000000000" pitchFamily="50" charset="0"/>
              </a:rPr>
              <a:t>en</a:t>
            </a:r>
            <a:r>
              <a:rPr lang="en-US" sz="2400" b="1" dirty="0">
                <a:solidFill>
                  <a:srgbClr val="A2BD3D"/>
                </a:solidFill>
                <a:latin typeface="Montserrat" panose="00000500000000000000" pitchFamily="50" charset="0"/>
              </a:rPr>
              <a:t> JAVA 11</a:t>
            </a:r>
            <a:endParaRPr lang="en-US" sz="2400" b="1" dirty="0">
              <a:solidFill>
                <a:srgbClr val="A2BD3D"/>
              </a:solidFill>
              <a:latin typeface="Montserrat ExtraBold" panose="00000900000000000000" pitchFamily="50" charset="0"/>
            </a:endParaRPr>
          </a:p>
        </p:txBody>
      </p:sp>
      <p:cxnSp>
        <p:nvCxnSpPr>
          <p:cNvPr id="24" name="Straight Connector 18">
            <a:extLst>
              <a:ext uri="{FF2B5EF4-FFF2-40B4-BE49-F238E27FC236}">
                <a16:creationId xmlns:a16="http://schemas.microsoft.com/office/drawing/2014/main" id="{ECABA407-7A8B-4947-B08D-93E47667B546}"/>
              </a:ext>
            </a:extLst>
          </p:cNvPr>
          <p:cNvCxnSpPr>
            <a:cxnSpLocks/>
          </p:cNvCxnSpPr>
          <p:nvPr/>
        </p:nvCxnSpPr>
        <p:spPr>
          <a:xfrm>
            <a:off x="1708726" y="194762"/>
            <a:ext cx="0" cy="48673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562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375F9-8C76-5A42-AB1A-A87672F34057}"/>
              </a:ext>
            </a:extLst>
          </p:cNvPr>
          <p:cNvSpPr>
            <a:spLocks noGrp="1"/>
          </p:cNvSpPr>
          <p:nvPr>
            <p:ph type="title"/>
          </p:nvPr>
        </p:nvSpPr>
        <p:spPr/>
        <p:txBody>
          <a:bodyPr/>
          <a:lstStyle/>
          <a:p>
            <a:r>
              <a:rPr lang="es-ES" dirty="0"/>
              <a:t>Mejoras de seguridad</a:t>
            </a:r>
          </a:p>
        </p:txBody>
      </p:sp>
      <p:sp>
        <p:nvSpPr>
          <p:cNvPr id="3" name="Marcador de contenido 2">
            <a:extLst>
              <a:ext uri="{FF2B5EF4-FFF2-40B4-BE49-F238E27FC236}">
                <a16:creationId xmlns:a16="http://schemas.microsoft.com/office/drawing/2014/main" id="{F0C6CA41-111E-6A44-8F12-C7F60A722A9B}"/>
              </a:ext>
            </a:extLst>
          </p:cNvPr>
          <p:cNvSpPr>
            <a:spLocks noGrp="1"/>
          </p:cNvSpPr>
          <p:nvPr>
            <p:ph sz="half" idx="2"/>
          </p:nvPr>
        </p:nvSpPr>
        <p:spPr/>
        <p:txBody>
          <a:bodyPr/>
          <a:lstStyle/>
          <a:p>
            <a:pPr marL="531813" lvl="3" indent="-531813">
              <a:lnSpc>
                <a:spcPct val="150000"/>
              </a:lnSpc>
              <a:buSzPct val="100000"/>
            </a:pPr>
            <a:r>
              <a:rPr lang="es-ES" b="1" dirty="0"/>
              <a:t>Fundamentos</a:t>
            </a:r>
          </a:p>
          <a:p>
            <a:pPr marL="989013" lvl="4" indent="-531813">
              <a:lnSpc>
                <a:spcPct val="150000"/>
              </a:lnSpc>
              <a:spcAft>
                <a:spcPts val="1200"/>
              </a:spcAft>
              <a:buSzPct val="100000"/>
              <a:defRPr/>
            </a:pPr>
            <a:r>
              <a:rPr lang="es-ES" dirty="0"/>
              <a:t>Conjunto de buenas prácticas a la hora de conseguir generar código seguro, que evite efectos indeseados ante posibles ataques externos.</a:t>
            </a:r>
          </a:p>
          <a:p>
            <a:pPr marL="989013" lvl="4" indent="-531813">
              <a:lnSpc>
                <a:spcPct val="150000"/>
              </a:lnSpc>
              <a:spcAft>
                <a:spcPts val="1200"/>
              </a:spcAft>
              <a:buSzPct val="100000"/>
              <a:defRPr/>
            </a:pPr>
            <a:r>
              <a:rPr lang="es-ES" dirty="0"/>
              <a:t>Se organizan en nueve secciones:</a:t>
            </a:r>
          </a:p>
          <a:p>
            <a:endParaRPr lang="es-ES" dirty="0"/>
          </a:p>
        </p:txBody>
      </p:sp>
      <p:sp>
        <p:nvSpPr>
          <p:cNvPr id="4" name="Marcador de pie de página 3">
            <a:extLst>
              <a:ext uri="{FF2B5EF4-FFF2-40B4-BE49-F238E27FC236}">
                <a16:creationId xmlns:a16="http://schemas.microsoft.com/office/drawing/2014/main" id="{E336A3FD-5AFC-1646-8D12-22174D83A83C}"/>
              </a:ext>
            </a:extLst>
          </p:cNvPr>
          <p:cNvSpPr>
            <a:spLocks noGrp="1"/>
          </p:cNvSpPr>
          <p:nvPr>
            <p:ph type="ftr" sz="quarter" idx="10"/>
          </p:nvPr>
        </p:nvSpPr>
        <p:spPr/>
        <p:txBody>
          <a:bodyPr/>
          <a:lstStyle/>
          <a:p>
            <a:pPr>
              <a:defRPr/>
            </a:pPr>
            <a:r>
              <a:rPr lang="es-ES"/>
              <a:t>Formador: Ana Isabel Vegas</a:t>
            </a:r>
            <a:endParaRPr lang="es-ES" dirty="0"/>
          </a:p>
        </p:txBody>
      </p:sp>
      <p:sp>
        <p:nvSpPr>
          <p:cNvPr id="5" name="Marcador de número de diapositiva 4">
            <a:extLst>
              <a:ext uri="{FF2B5EF4-FFF2-40B4-BE49-F238E27FC236}">
                <a16:creationId xmlns:a16="http://schemas.microsoft.com/office/drawing/2014/main" id="{C24FF265-C2E6-1A43-9399-56440B6B7C81}"/>
              </a:ext>
            </a:extLst>
          </p:cNvPr>
          <p:cNvSpPr>
            <a:spLocks noGrp="1"/>
          </p:cNvSpPr>
          <p:nvPr>
            <p:ph type="sldNum" sz="quarter" idx="11"/>
          </p:nvPr>
        </p:nvSpPr>
        <p:spPr/>
        <p:txBody>
          <a:bodyPr/>
          <a:lstStyle/>
          <a:p>
            <a:pPr>
              <a:defRPr/>
            </a:pPr>
            <a:endParaRPr lang="es-ES" dirty="0"/>
          </a:p>
        </p:txBody>
      </p:sp>
      <p:graphicFrame>
        <p:nvGraphicFramePr>
          <p:cNvPr id="6" name="4 Diagrama">
            <a:extLst>
              <a:ext uri="{FF2B5EF4-FFF2-40B4-BE49-F238E27FC236}">
                <a16:creationId xmlns:a16="http://schemas.microsoft.com/office/drawing/2014/main" id="{14047A99-4404-C04F-AAC6-CA3E81E7D9CF}"/>
              </a:ext>
            </a:extLst>
          </p:cNvPr>
          <p:cNvGraphicFramePr/>
          <p:nvPr>
            <p:extLst>
              <p:ext uri="{D42A27DB-BD31-4B8C-83A1-F6EECF244321}">
                <p14:modId xmlns:p14="http://schemas.microsoft.com/office/powerpoint/2010/main" val="3864944318"/>
              </p:ext>
            </p:extLst>
          </p:nvPr>
        </p:nvGraphicFramePr>
        <p:xfrm>
          <a:off x="4988361" y="2876774"/>
          <a:ext cx="2500330" cy="24606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Marcador de número de diapositiva 4">
            <a:extLst>
              <a:ext uri="{FF2B5EF4-FFF2-40B4-BE49-F238E27FC236}">
                <a16:creationId xmlns:a16="http://schemas.microsoft.com/office/drawing/2014/main" id="{6C5E9822-32B5-984F-B9E5-67E9D7DBE715}"/>
              </a:ext>
            </a:extLst>
          </p:cNvPr>
          <p:cNvSpPr txBox="1">
            <a:spLocks/>
          </p:cNvSpPr>
          <p:nvPr/>
        </p:nvSpPr>
        <p:spPr>
          <a:xfrm>
            <a:off x="11666772" y="6554112"/>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36</a:t>
            </a:fld>
            <a:endParaRPr lang="es-ES" dirty="0"/>
          </a:p>
        </p:txBody>
      </p:sp>
    </p:spTree>
    <p:extLst>
      <p:ext uri="{BB962C8B-B14F-4D97-AF65-F5344CB8AC3E}">
        <p14:creationId xmlns:p14="http://schemas.microsoft.com/office/powerpoint/2010/main" val="1450984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375F9-8C76-5A42-AB1A-A87672F34057}"/>
              </a:ext>
            </a:extLst>
          </p:cNvPr>
          <p:cNvSpPr>
            <a:spLocks noGrp="1"/>
          </p:cNvSpPr>
          <p:nvPr>
            <p:ph type="title"/>
          </p:nvPr>
        </p:nvSpPr>
        <p:spPr/>
        <p:txBody>
          <a:bodyPr/>
          <a:lstStyle/>
          <a:p>
            <a:r>
              <a:rPr lang="es-ES" dirty="0"/>
              <a:t>Mejoras de seguridad</a:t>
            </a:r>
          </a:p>
        </p:txBody>
      </p:sp>
      <p:sp>
        <p:nvSpPr>
          <p:cNvPr id="3" name="Marcador de contenido 2">
            <a:extLst>
              <a:ext uri="{FF2B5EF4-FFF2-40B4-BE49-F238E27FC236}">
                <a16:creationId xmlns:a16="http://schemas.microsoft.com/office/drawing/2014/main" id="{F0C6CA41-111E-6A44-8F12-C7F60A722A9B}"/>
              </a:ext>
            </a:extLst>
          </p:cNvPr>
          <p:cNvSpPr>
            <a:spLocks noGrp="1"/>
          </p:cNvSpPr>
          <p:nvPr>
            <p:ph sz="half" idx="2"/>
          </p:nvPr>
        </p:nvSpPr>
        <p:spPr/>
        <p:txBody>
          <a:bodyPr/>
          <a:lstStyle/>
          <a:p>
            <a:pPr marL="531813" lvl="3" indent="-531813">
              <a:lnSpc>
                <a:spcPct val="150000"/>
              </a:lnSpc>
              <a:buSzPct val="100000"/>
            </a:pPr>
            <a:r>
              <a:rPr lang="es-ES" b="1" dirty="0"/>
              <a:t>Denegación de servicio</a:t>
            </a:r>
          </a:p>
          <a:p>
            <a:pPr marL="989013" lvl="4" indent="-531813">
              <a:lnSpc>
                <a:spcPct val="150000"/>
              </a:lnSpc>
              <a:spcAft>
                <a:spcPts val="1200"/>
              </a:spcAft>
              <a:buSzPct val="100000"/>
              <a:defRPr/>
            </a:pPr>
            <a:r>
              <a:rPr lang="es-ES" dirty="0"/>
              <a:t>Debemos comprobar la entrada de datos en un sistema para evitar que cause un consumo excesivo de recursos y que pueda afectar a la CPU o la memoria</a:t>
            </a:r>
          </a:p>
          <a:p>
            <a:pPr marL="989013" lvl="4" indent="-531813">
              <a:lnSpc>
                <a:spcPct val="150000"/>
              </a:lnSpc>
              <a:spcAft>
                <a:spcPts val="1200"/>
              </a:spcAft>
              <a:buSzPct val="100000"/>
              <a:defRPr/>
            </a:pPr>
            <a:r>
              <a:rPr lang="es-ES" dirty="0"/>
              <a:t>Liberar recursos en todas las situaciones</a:t>
            </a:r>
          </a:p>
          <a:p>
            <a:pPr marL="989013" lvl="4" indent="-531813">
              <a:lnSpc>
                <a:spcPct val="150000"/>
              </a:lnSpc>
              <a:spcAft>
                <a:spcPts val="1800"/>
              </a:spcAft>
              <a:buSzPct val="100000"/>
              <a:defRPr/>
            </a:pPr>
            <a:r>
              <a:rPr lang="es-ES" dirty="0"/>
              <a:t>Definir un sistema robusto de gestión de errores y excepciones</a:t>
            </a:r>
          </a:p>
          <a:p>
            <a:endParaRPr lang="es-ES" dirty="0"/>
          </a:p>
        </p:txBody>
      </p:sp>
      <p:sp>
        <p:nvSpPr>
          <p:cNvPr id="4" name="Marcador de pie de página 3">
            <a:extLst>
              <a:ext uri="{FF2B5EF4-FFF2-40B4-BE49-F238E27FC236}">
                <a16:creationId xmlns:a16="http://schemas.microsoft.com/office/drawing/2014/main" id="{E336A3FD-5AFC-1646-8D12-22174D83A83C}"/>
              </a:ext>
            </a:extLst>
          </p:cNvPr>
          <p:cNvSpPr>
            <a:spLocks noGrp="1"/>
          </p:cNvSpPr>
          <p:nvPr>
            <p:ph type="ftr" sz="quarter" idx="10"/>
          </p:nvPr>
        </p:nvSpPr>
        <p:spPr/>
        <p:txBody>
          <a:bodyPr/>
          <a:lstStyle/>
          <a:p>
            <a:pPr>
              <a:defRPr/>
            </a:pPr>
            <a:r>
              <a:rPr lang="es-ES"/>
              <a:t>Formador: Ana Isabel Vegas</a:t>
            </a:r>
            <a:endParaRPr lang="es-ES" dirty="0"/>
          </a:p>
        </p:txBody>
      </p:sp>
      <p:pic>
        <p:nvPicPr>
          <p:cNvPr id="7" name="Imagen 6">
            <a:extLst>
              <a:ext uri="{FF2B5EF4-FFF2-40B4-BE49-F238E27FC236}">
                <a16:creationId xmlns:a16="http://schemas.microsoft.com/office/drawing/2014/main" id="{8175E309-643F-DB43-9E19-2F33FD2CD415}"/>
              </a:ext>
            </a:extLst>
          </p:cNvPr>
          <p:cNvPicPr>
            <a:picLocks noChangeAspect="1"/>
          </p:cNvPicPr>
          <p:nvPr/>
        </p:nvPicPr>
        <p:blipFill>
          <a:blip r:embed="rId2"/>
          <a:stretch>
            <a:fillRect/>
          </a:stretch>
        </p:blipFill>
        <p:spPr>
          <a:xfrm>
            <a:off x="3967798" y="4030345"/>
            <a:ext cx="3302000" cy="1003300"/>
          </a:xfrm>
          <a:prstGeom prst="rect">
            <a:avLst/>
          </a:prstGeom>
        </p:spPr>
      </p:pic>
      <p:sp>
        <p:nvSpPr>
          <p:cNvPr id="8" name="Marcador de número de diapositiva 4">
            <a:extLst>
              <a:ext uri="{FF2B5EF4-FFF2-40B4-BE49-F238E27FC236}">
                <a16:creationId xmlns:a16="http://schemas.microsoft.com/office/drawing/2014/main" id="{F6F3B7EF-6EC7-534B-8659-599D9471B4DA}"/>
              </a:ext>
            </a:extLst>
          </p:cNvPr>
          <p:cNvSpPr txBox="1">
            <a:spLocks/>
          </p:cNvSpPr>
          <p:nvPr/>
        </p:nvSpPr>
        <p:spPr>
          <a:xfrm>
            <a:off x="11664950" y="6488112"/>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37</a:t>
            </a:fld>
            <a:endParaRPr lang="es-ES" dirty="0"/>
          </a:p>
        </p:txBody>
      </p:sp>
    </p:spTree>
    <p:extLst>
      <p:ext uri="{BB962C8B-B14F-4D97-AF65-F5344CB8AC3E}">
        <p14:creationId xmlns:p14="http://schemas.microsoft.com/office/powerpoint/2010/main" val="2225745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375F9-8C76-5A42-AB1A-A87672F34057}"/>
              </a:ext>
            </a:extLst>
          </p:cNvPr>
          <p:cNvSpPr>
            <a:spLocks noGrp="1"/>
          </p:cNvSpPr>
          <p:nvPr>
            <p:ph type="title"/>
          </p:nvPr>
        </p:nvSpPr>
        <p:spPr/>
        <p:txBody>
          <a:bodyPr/>
          <a:lstStyle/>
          <a:p>
            <a:r>
              <a:rPr lang="es-ES" dirty="0"/>
              <a:t>Mejoras de seguridad</a:t>
            </a:r>
          </a:p>
        </p:txBody>
      </p:sp>
      <p:sp>
        <p:nvSpPr>
          <p:cNvPr id="3" name="Marcador de contenido 2">
            <a:extLst>
              <a:ext uri="{FF2B5EF4-FFF2-40B4-BE49-F238E27FC236}">
                <a16:creationId xmlns:a16="http://schemas.microsoft.com/office/drawing/2014/main" id="{F0C6CA41-111E-6A44-8F12-C7F60A722A9B}"/>
              </a:ext>
            </a:extLst>
          </p:cNvPr>
          <p:cNvSpPr>
            <a:spLocks noGrp="1"/>
          </p:cNvSpPr>
          <p:nvPr>
            <p:ph sz="half" idx="2"/>
          </p:nvPr>
        </p:nvSpPr>
        <p:spPr/>
        <p:txBody>
          <a:bodyPr/>
          <a:lstStyle/>
          <a:p>
            <a:pPr marL="531813" lvl="3" indent="-531813">
              <a:lnSpc>
                <a:spcPct val="150000"/>
              </a:lnSpc>
              <a:buSzPct val="100000"/>
            </a:pPr>
            <a:r>
              <a:rPr lang="es-ES" b="1" dirty="0"/>
              <a:t>Confidencialidad</a:t>
            </a:r>
          </a:p>
          <a:p>
            <a:pPr marL="989013" lvl="4" indent="-531813">
              <a:lnSpc>
                <a:spcPct val="150000"/>
              </a:lnSpc>
              <a:spcAft>
                <a:spcPts val="1200"/>
              </a:spcAft>
              <a:buSzPct val="100000"/>
              <a:defRPr/>
            </a:pPr>
            <a:r>
              <a:rPr lang="es-ES" dirty="0"/>
              <a:t>Los datos confidenciales solo deberían ser visibles dentro de un contexto limitado</a:t>
            </a:r>
          </a:p>
          <a:p>
            <a:pPr marL="989013" lvl="4" indent="-531813">
              <a:lnSpc>
                <a:spcPct val="150000"/>
              </a:lnSpc>
              <a:spcAft>
                <a:spcPts val="1200"/>
              </a:spcAft>
              <a:buSzPct val="100000"/>
              <a:defRPr/>
            </a:pPr>
            <a:r>
              <a:rPr lang="es-ES" dirty="0"/>
              <a:t>Eliminar información sensible de volcados de error</a:t>
            </a:r>
          </a:p>
          <a:p>
            <a:pPr marL="989013" lvl="4" indent="-531813">
              <a:lnSpc>
                <a:spcPct val="150000"/>
              </a:lnSpc>
              <a:spcAft>
                <a:spcPts val="1200"/>
              </a:spcAft>
              <a:buSzPct val="100000"/>
              <a:defRPr/>
            </a:pPr>
            <a:r>
              <a:rPr lang="es-ES" dirty="0"/>
              <a:t>No realizar registros de log de información sensible</a:t>
            </a:r>
          </a:p>
          <a:p>
            <a:pPr marL="989013" lvl="4" indent="-531813">
              <a:lnSpc>
                <a:spcPct val="150000"/>
              </a:lnSpc>
              <a:spcAft>
                <a:spcPts val="2400"/>
              </a:spcAft>
              <a:buSzPct val="100000"/>
              <a:defRPr/>
            </a:pPr>
            <a:r>
              <a:rPr lang="es-ES" dirty="0"/>
              <a:t>Considerar eliminar información sensible de la memoria después de su uso</a:t>
            </a:r>
          </a:p>
          <a:p>
            <a:endParaRPr lang="es-ES" dirty="0"/>
          </a:p>
        </p:txBody>
      </p:sp>
      <p:sp>
        <p:nvSpPr>
          <p:cNvPr id="4" name="Marcador de pie de página 3">
            <a:extLst>
              <a:ext uri="{FF2B5EF4-FFF2-40B4-BE49-F238E27FC236}">
                <a16:creationId xmlns:a16="http://schemas.microsoft.com/office/drawing/2014/main" id="{E336A3FD-5AFC-1646-8D12-22174D83A83C}"/>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4">
            <a:extLst>
              <a:ext uri="{FF2B5EF4-FFF2-40B4-BE49-F238E27FC236}">
                <a16:creationId xmlns:a16="http://schemas.microsoft.com/office/drawing/2014/main" id="{72D38A54-91AB-F343-9459-580522B924BA}"/>
              </a:ext>
            </a:extLst>
          </p:cNvPr>
          <p:cNvSpPr txBox="1">
            <a:spLocks/>
          </p:cNvSpPr>
          <p:nvPr/>
        </p:nvSpPr>
        <p:spPr>
          <a:xfrm>
            <a:off x="11664950" y="6452394"/>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38</a:t>
            </a:fld>
            <a:endParaRPr lang="es-ES" dirty="0"/>
          </a:p>
        </p:txBody>
      </p:sp>
    </p:spTree>
    <p:extLst>
      <p:ext uri="{BB962C8B-B14F-4D97-AF65-F5344CB8AC3E}">
        <p14:creationId xmlns:p14="http://schemas.microsoft.com/office/powerpoint/2010/main" val="3118695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375F9-8C76-5A42-AB1A-A87672F34057}"/>
              </a:ext>
            </a:extLst>
          </p:cNvPr>
          <p:cNvSpPr>
            <a:spLocks noGrp="1"/>
          </p:cNvSpPr>
          <p:nvPr>
            <p:ph type="title"/>
          </p:nvPr>
        </p:nvSpPr>
        <p:spPr/>
        <p:txBody>
          <a:bodyPr/>
          <a:lstStyle/>
          <a:p>
            <a:r>
              <a:rPr lang="es-ES" dirty="0"/>
              <a:t>Mejoras de seguridad</a:t>
            </a:r>
          </a:p>
        </p:txBody>
      </p:sp>
      <p:sp>
        <p:nvSpPr>
          <p:cNvPr id="3" name="Marcador de contenido 2">
            <a:extLst>
              <a:ext uri="{FF2B5EF4-FFF2-40B4-BE49-F238E27FC236}">
                <a16:creationId xmlns:a16="http://schemas.microsoft.com/office/drawing/2014/main" id="{F0C6CA41-111E-6A44-8F12-C7F60A722A9B}"/>
              </a:ext>
            </a:extLst>
          </p:cNvPr>
          <p:cNvSpPr>
            <a:spLocks noGrp="1"/>
          </p:cNvSpPr>
          <p:nvPr>
            <p:ph sz="half" idx="2"/>
          </p:nvPr>
        </p:nvSpPr>
        <p:spPr/>
        <p:txBody>
          <a:bodyPr/>
          <a:lstStyle/>
          <a:p>
            <a:pPr marL="531813" lvl="3" indent="-531813">
              <a:lnSpc>
                <a:spcPct val="150000"/>
              </a:lnSpc>
              <a:buSzPct val="100000"/>
            </a:pPr>
            <a:r>
              <a:rPr lang="es-ES" b="1" dirty="0"/>
              <a:t>Inyección</a:t>
            </a:r>
          </a:p>
          <a:p>
            <a:pPr marL="531813" lvl="3" indent="-531813">
              <a:lnSpc>
                <a:spcPct val="150000"/>
              </a:lnSpc>
              <a:buSzPct val="100000"/>
            </a:pPr>
            <a:endParaRPr lang="es-ES" dirty="0"/>
          </a:p>
          <a:p>
            <a:pPr marL="989013" lvl="4" indent="-531813">
              <a:lnSpc>
                <a:spcPct val="150000"/>
              </a:lnSpc>
              <a:spcAft>
                <a:spcPts val="1200"/>
              </a:spcAft>
              <a:buSzPct val="100000"/>
              <a:defRPr/>
            </a:pPr>
            <a:r>
              <a:rPr lang="es-ES" dirty="0"/>
              <a:t>Evitar la inyección de SQL mediante el uso de </a:t>
            </a:r>
            <a:r>
              <a:rPr lang="es-ES" dirty="0" err="1"/>
              <a:t>PreparedStatement</a:t>
            </a:r>
            <a:r>
              <a:rPr lang="es-ES" dirty="0"/>
              <a:t>. Utilizar parámetros en la instrucción SQL , en lugar de concatenar valores:</a:t>
            </a:r>
          </a:p>
          <a:p>
            <a:pPr marL="989013" lvl="4" indent="-531813">
              <a:lnSpc>
                <a:spcPct val="150000"/>
              </a:lnSpc>
              <a:spcAft>
                <a:spcPts val="1200"/>
              </a:spcAft>
              <a:buSzPct val="100000"/>
              <a:defRPr/>
            </a:pPr>
            <a:endParaRPr lang="es-ES" dirty="0"/>
          </a:p>
          <a:p>
            <a:pPr marL="989013" lvl="4" indent="-531813">
              <a:lnSpc>
                <a:spcPct val="150000"/>
              </a:lnSpc>
              <a:buSzPct val="100000"/>
              <a:defRPr/>
            </a:pPr>
            <a:endParaRPr lang="es-ES" dirty="0"/>
          </a:p>
          <a:p>
            <a:pPr marL="989013" lvl="4" indent="-531813">
              <a:lnSpc>
                <a:spcPct val="150000"/>
              </a:lnSpc>
              <a:spcAft>
                <a:spcPts val="1200"/>
              </a:spcAft>
              <a:buSzPct val="100000"/>
              <a:defRPr/>
            </a:pPr>
            <a:r>
              <a:rPr lang="es-ES" dirty="0"/>
              <a:t>Evitar inyección de valores excepcionales en punto flotante:</a:t>
            </a:r>
          </a:p>
          <a:p>
            <a:endParaRPr lang="es-ES" dirty="0"/>
          </a:p>
        </p:txBody>
      </p:sp>
      <p:sp>
        <p:nvSpPr>
          <p:cNvPr id="4" name="Marcador de pie de página 3">
            <a:extLst>
              <a:ext uri="{FF2B5EF4-FFF2-40B4-BE49-F238E27FC236}">
                <a16:creationId xmlns:a16="http://schemas.microsoft.com/office/drawing/2014/main" id="{E336A3FD-5AFC-1646-8D12-22174D83A83C}"/>
              </a:ext>
            </a:extLst>
          </p:cNvPr>
          <p:cNvSpPr>
            <a:spLocks noGrp="1"/>
          </p:cNvSpPr>
          <p:nvPr>
            <p:ph type="ftr" sz="quarter" idx="10"/>
          </p:nvPr>
        </p:nvSpPr>
        <p:spPr/>
        <p:txBody>
          <a:bodyPr/>
          <a:lstStyle/>
          <a:p>
            <a:pPr>
              <a:defRPr/>
            </a:pPr>
            <a:r>
              <a:rPr lang="es-ES"/>
              <a:t>Formador: Ana Isabel Vegas</a:t>
            </a:r>
            <a:endParaRPr lang="es-ES" dirty="0"/>
          </a:p>
        </p:txBody>
      </p:sp>
      <p:pic>
        <p:nvPicPr>
          <p:cNvPr id="7" name="Imagen 6">
            <a:extLst>
              <a:ext uri="{FF2B5EF4-FFF2-40B4-BE49-F238E27FC236}">
                <a16:creationId xmlns:a16="http://schemas.microsoft.com/office/drawing/2014/main" id="{79FE04A6-4CFA-3447-8852-C0248BD06B62}"/>
              </a:ext>
            </a:extLst>
          </p:cNvPr>
          <p:cNvPicPr>
            <a:picLocks noChangeAspect="1"/>
          </p:cNvPicPr>
          <p:nvPr/>
        </p:nvPicPr>
        <p:blipFill>
          <a:blip r:embed="rId2"/>
          <a:stretch>
            <a:fillRect/>
          </a:stretch>
        </p:blipFill>
        <p:spPr>
          <a:xfrm>
            <a:off x="2130425" y="3019425"/>
            <a:ext cx="4368800" cy="819150"/>
          </a:xfrm>
          <a:prstGeom prst="rect">
            <a:avLst/>
          </a:prstGeom>
        </p:spPr>
      </p:pic>
      <p:pic>
        <p:nvPicPr>
          <p:cNvPr id="9" name="Imagen 8">
            <a:extLst>
              <a:ext uri="{FF2B5EF4-FFF2-40B4-BE49-F238E27FC236}">
                <a16:creationId xmlns:a16="http://schemas.microsoft.com/office/drawing/2014/main" id="{BFD0DAF6-D1F8-A84E-B0EB-446890BE571F}"/>
              </a:ext>
            </a:extLst>
          </p:cNvPr>
          <p:cNvPicPr>
            <a:picLocks noChangeAspect="1"/>
          </p:cNvPicPr>
          <p:nvPr/>
        </p:nvPicPr>
        <p:blipFill>
          <a:blip r:embed="rId3"/>
          <a:stretch>
            <a:fillRect/>
          </a:stretch>
        </p:blipFill>
        <p:spPr>
          <a:xfrm>
            <a:off x="7277962" y="2945990"/>
            <a:ext cx="3161030" cy="920300"/>
          </a:xfrm>
          <a:prstGeom prst="rect">
            <a:avLst/>
          </a:prstGeom>
        </p:spPr>
      </p:pic>
      <p:pic>
        <p:nvPicPr>
          <p:cNvPr id="11" name="Imagen 10">
            <a:extLst>
              <a:ext uri="{FF2B5EF4-FFF2-40B4-BE49-F238E27FC236}">
                <a16:creationId xmlns:a16="http://schemas.microsoft.com/office/drawing/2014/main" id="{0BA76ABD-FD45-984E-9536-2EF35978B576}"/>
              </a:ext>
            </a:extLst>
          </p:cNvPr>
          <p:cNvPicPr>
            <a:picLocks noChangeAspect="1"/>
          </p:cNvPicPr>
          <p:nvPr/>
        </p:nvPicPr>
        <p:blipFill>
          <a:blip r:embed="rId4"/>
          <a:stretch>
            <a:fillRect/>
          </a:stretch>
        </p:blipFill>
        <p:spPr>
          <a:xfrm>
            <a:off x="4568825" y="4705563"/>
            <a:ext cx="3860800" cy="1740708"/>
          </a:xfrm>
          <a:prstGeom prst="rect">
            <a:avLst/>
          </a:prstGeom>
        </p:spPr>
      </p:pic>
      <p:sp>
        <p:nvSpPr>
          <p:cNvPr id="12" name="Marcador de número de diapositiva 4">
            <a:extLst>
              <a:ext uri="{FF2B5EF4-FFF2-40B4-BE49-F238E27FC236}">
                <a16:creationId xmlns:a16="http://schemas.microsoft.com/office/drawing/2014/main" id="{57C04A69-C74D-6545-A1F5-3EA3A79943EE}"/>
              </a:ext>
            </a:extLst>
          </p:cNvPr>
          <p:cNvSpPr txBox="1">
            <a:spLocks/>
          </p:cNvSpPr>
          <p:nvPr/>
        </p:nvSpPr>
        <p:spPr>
          <a:xfrm>
            <a:off x="11664950" y="6446271"/>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39</a:t>
            </a:fld>
            <a:endParaRPr lang="es-ES" dirty="0"/>
          </a:p>
        </p:txBody>
      </p:sp>
    </p:spTree>
    <p:extLst>
      <p:ext uri="{BB962C8B-B14F-4D97-AF65-F5344CB8AC3E}">
        <p14:creationId xmlns:p14="http://schemas.microsoft.com/office/powerpoint/2010/main" val="3392794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EDA1DE54-B81A-B24A-8D63-8A3AFE7BC04C}"/>
              </a:ext>
            </a:extLst>
          </p:cNvPr>
          <p:cNvSpPr/>
          <p:nvPr/>
        </p:nvSpPr>
        <p:spPr>
          <a:xfrm>
            <a:off x="5990602" y="0"/>
            <a:ext cx="6201398" cy="904875"/>
          </a:xfrm>
          <a:prstGeom prst="rect">
            <a:avLst/>
          </a:prstGeom>
          <a:gradFill flip="none" rotWithShape="1">
            <a:gsLst>
              <a:gs pos="1000">
                <a:srgbClr val="071C31"/>
              </a:gs>
              <a:gs pos="100000">
                <a:srgbClr val="071C31">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6">
            <a:extLst>
              <a:ext uri="{FF2B5EF4-FFF2-40B4-BE49-F238E27FC236}">
                <a16:creationId xmlns:a16="http://schemas.microsoft.com/office/drawing/2014/main" id="{A75AFD99-B210-B248-9E4C-D53F110C3F9F}"/>
              </a:ext>
            </a:extLst>
          </p:cNvPr>
          <p:cNvSpPr/>
          <p:nvPr/>
        </p:nvSpPr>
        <p:spPr>
          <a:xfrm>
            <a:off x="0" y="0"/>
            <a:ext cx="5990602" cy="904875"/>
          </a:xfrm>
          <a:prstGeom prst="rect">
            <a:avLst/>
          </a:prstGeom>
          <a:solidFill>
            <a:srgbClr val="071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n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33" y="139398"/>
            <a:ext cx="1069383" cy="635305"/>
          </a:xfrm>
          <a:prstGeom prst="rect">
            <a:avLst/>
          </a:prstGeom>
        </p:spPr>
      </p:pic>
      <p:sp>
        <p:nvSpPr>
          <p:cNvPr id="18" name="Rectangle 11">
            <a:extLst>
              <a:ext uri="{FF2B5EF4-FFF2-40B4-BE49-F238E27FC236}">
                <a16:creationId xmlns:a16="http://schemas.microsoft.com/office/drawing/2014/main" id="{EDA1DE54-B81A-B24A-8D63-8A3AFE7BC04C}"/>
              </a:ext>
            </a:extLst>
          </p:cNvPr>
          <p:cNvSpPr/>
          <p:nvPr/>
        </p:nvSpPr>
        <p:spPr>
          <a:xfrm>
            <a:off x="-2" y="6549267"/>
            <a:ext cx="12192001" cy="308733"/>
          </a:xfrm>
          <a:prstGeom prst="rect">
            <a:avLst/>
          </a:prstGeom>
          <a:gradFill flip="none" rotWithShape="1">
            <a:gsLst>
              <a:gs pos="20000">
                <a:srgbClr val="071C31"/>
              </a:gs>
              <a:gs pos="100000">
                <a:srgbClr val="071C31">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17">
            <a:extLst>
              <a:ext uri="{FF2B5EF4-FFF2-40B4-BE49-F238E27FC236}">
                <a16:creationId xmlns:a16="http://schemas.microsoft.com/office/drawing/2014/main" id="{B325FED4-670A-E74D-B218-81E0314509C0}"/>
              </a:ext>
            </a:extLst>
          </p:cNvPr>
          <p:cNvSpPr txBox="1"/>
          <p:nvPr/>
        </p:nvSpPr>
        <p:spPr>
          <a:xfrm>
            <a:off x="4170306" y="2967335"/>
            <a:ext cx="2990150" cy="461665"/>
          </a:xfrm>
          <a:prstGeom prst="rect">
            <a:avLst/>
          </a:prstGeom>
          <a:noFill/>
        </p:spPr>
        <p:txBody>
          <a:bodyPr vert="horz" wrap="square" rtlCol="0">
            <a:spAutoFit/>
          </a:bodyPr>
          <a:lstStyle/>
          <a:p>
            <a:r>
              <a:rPr lang="en-US" sz="2400" b="1" dirty="0" err="1">
                <a:solidFill>
                  <a:srgbClr val="A2BD3D"/>
                </a:solidFill>
                <a:latin typeface="Montserrat" panose="00000500000000000000" pitchFamily="50" charset="0"/>
              </a:rPr>
              <a:t>Novedades</a:t>
            </a:r>
            <a:r>
              <a:rPr lang="en-US" sz="2400" b="1" dirty="0">
                <a:solidFill>
                  <a:srgbClr val="A2BD3D"/>
                </a:solidFill>
                <a:latin typeface="Montserrat" panose="00000500000000000000" pitchFamily="50" charset="0"/>
              </a:rPr>
              <a:t> </a:t>
            </a:r>
            <a:r>
              <a:rPr lang="en-US" sz="2400" b="1" dirty="0" err="1">
                <a:solidFill>
                  <a:srgbClr val="A2BD3D"/>
                </a:solidFill>
                <a:latin typeface="Montserrat" panose="00000500000000000000" pitchFamily="50" charset="0"/>
              </a:rPr>
              <a:t>en</a:t>
            </a:r>
            <a:r>
              <a:rPr lang="en-US" sz="2400" b="1" dirty="0">
                <a:solidFill>
                  <a:srgbClr val="A2BD3D"/>
                </a:solidFill>
                <a:latin typeface="Montserrat" panose="00000500000000000000" pitchFamily="50" charset="0"/>
              </a:rPr>
              <a:t> JAVA 8</a:t>
            </a:r>
            <a:endParaRPr lang="en-US" sz="2400" b="1" dirty="0">
              <a:solidFill>
                <a:srgbClr val="A2BD3D"/>
              </a:solidFill>
              <a:latin typeface="Montserrat ExtraBold" panose="00000900000000000000" pitchFamily="50" charset="0"/>
            </a:endParaRPr>
          </a:p>
        </p:txBody>
      </p:sp>
      <p:cxnSp>
        <p:nvCxnSpPr>
          <p:cNvPr id="24" name="Straight Connector 18">
            <a:extLst>
              <a:ext uri="{FF2B5EF4-FFF2-40B4-BE49-F238E27FC236}">
                <a16:creationId xmlns:a16="http://schemas.microsoft.com/office/drawing/2014/main" id="{ECABA407-7A8B-4947-B08D-93E47667B546}"/>
              </a:ext>
            </a:extLst>
          </p:cNvPr>
          <p:cNvCxnSpPr>
            <a:cxnSpLocks/>
          </p:cNvCxnSpPr>
          <p:nvPr/>
        </p:nvCxnSpPr>
        <p:spPr>
          <a:xfrm>
            <a:off x="1708726" y="194762"/>
            <a:ext cx="0" cy="48673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479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375F9-8C76-5A42-AB1A-A87672F34057}"/>
              </a:ext>
            </a:extLst>
          </p:cNvPr>
          <p:cNvSpPr>
            <a:spLocks noGrp="1"/>
          </p:cNvSpPr>
          <p:nvPr>
            <p:ph type="title"/>
          </p:nvPr>
        </p:nvSpPr>
        <p:spPr/>
        <p:txBody>
          <a:bodyPr/>
          <a:lstStyle/>
          <a:p>
            <a:r>
              <a:rPr lang="es-ES" dirty="0"/>
              <a:t>Mejoras de seguridad</a:t>
            </a:r>
          </a:p>
        </p:txBody>
      </p:sp>
      <p:sp>
        <p:nvSpPr>
          <p:cNvPr id="3" name="Marcador de contenido 2">
            <a:extLst>
              <a:ext uri="{FF2B5EF4-FFF2-40B4-BE49-F238E27FC236}">
                <a16:creationId xmlns:a16="http://schemas.microsoft.com/office/drawing/2014/main" id="{F0C6CA41-111E-6A44-8F12-C7F60A722A9B}"/>
              </a:ext>
            </a:extLst>
          </p:cNvPr>
          <p:cNvSpPr>
            <a:spLocks noGrp="1"/>
          </p:cNvSpPr>
          <p:nvPr>
            <p:ph sz="half" idx="2"/>
          </p:nvPr>
        </p:nvSpPr>
        <p:spPr/>
        <p:txBody>
          <a:bodyPr/>
          <a:lstStyle/>
          <a:p>
            <a:pPr marL="531813" lvl="3" indent="-531813">
              <a:lnSpc>
                <a:spcPct val="150000"/>
              </a:lnSpc>
              <a:buSzPct val="100000"/>
            </a:pPr>
            <a:r>
              <a:rPr lang="es-ES" b="1" dirty="0"/>
              <a:t>Accesibilidad</a:t>
            </a:r>
          </a:p>
          <a:p>
            <a:pPr marL="989013" lvl="4" indent="-531813">
              <a:lnSpc>
                <a:spcPct val="150000"/>
              </a:lnSpc>
              <a:spcAft>
                <a:spcPts val="1200"/>
              </a:spcAft>
              <a:buSzPct val="100000"/>
              <a:defRPr/>
            </a:pPr>
            <a:r>
              <a:rPr lang="es-ES" dirty="0"/>
              <a:t>Limitar la accesibilidad de clases, métodos y atributos al mínimo requerido por nuestro código</a:t>
            </a:r>
          </a:p>
          <a:p>
            <a:pPr marL="989013" lvl="4" indent="-531813">
              <a:lnSpc>
                <a:spcPct val="150000"/>
              </a:lnSpc>
              <a:spcAft>
                <a:spcPts val="1200"/>
              </a:spcAft>
              <a:buSzPct val="100000"/>
              <a:defRPr/>
            </a:pPr>
            <a:r>
              <a:rPr lang="es-ES" dirty="0"/>
              <a:t>Limitar la extensibilidad de clases y métodos. Para evitar herencias y </a:t>
            </a:r>
            <a:r>
              <a:rPr lang="es-ES" dirty="0" err="1"/>
              <a:t>sobrescrituras</a:t>
            </a:r>
            <a:r>
              <a:rPr lang="es-ES" dirty="0"/>
              <a:t>  maliciosas, debemos definirlos como final. Si una clase debe usar otra, preferible composición a herencia</a:t>
            </a:r>
          </a:p>
          <a:p>
            <a:pPr marL="989013" lvl="4" indent="-531813">
              <a:lnSpc>
                <a:spcPct val="150000"/>
              </a:lnSpc>
              <a:spcAft>
                <a:spcPts val="1200"/>
              </a:spcAft>
              <a:buSzPct val="100000"/>
              <a:defRPr/>
            </a:pPr>
            <a:r>
              <a:rPr lang="es-ES" dirty="0"/>
              <a:t>Evitar cambios en una superclase para que las subclases no se vean afectadas</a:t>
            </a:r>
          </a:p>
          <a:p>
            <a:endParaRPr lang="es-ES" dirty="0"/>
          </a:p>
        </p:txBody>
      </p:sp>
      <p:sp>
        <p:nvSpPr>
          <p:cNvPr id="4" name="Marcador de pie de página 3">
            <a:extLst>
              <a:ext uri="{FF2B5EF4-FFF2-40B4-BE49-F238E27FC236}">
                <a16:creationId xmlns:a16="http://schemas.microsoft.com/office/drawing/2014/main" id="{E336A3FD-5AFC-1646-8D12-22174D83A83C}"/>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4">
            <a:extLst>
              <a:ext uri="{FF2B5EF4-FFF2-40B4-BE49-F238E27FC236}">
                <a16:creationId xmlns:a16="http://schemas.microsoft.com/office/drawing/2014/main" id="{A0EE5C58-5139-0643-B4F5-3771FA756946}"/>
              </a:ext>
            </a:extLst>
          </p:cNvPr>
          <p:cNvSpPr txBox="1">
            <a:spLocks/>
          </p:cNvSpPr>
          <p:nvPr/>
        </p:nvSpPr>
        <p:spPr>
          <a:xfrm>
            <a:off x="11664950" y="6457157"/>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40</a:t>
            </a:fld>
            <a:endParaRPr lang="es-ES" dirty="0"/>
          </a:p>
        </p:txBody>
      </p:sp>
    </p:spTree>
    <p:extLst>
      <p:ext uri="{BB962C8B-B14F-4D97-AF65-F5344CB8AC3E}">
        <p14:creationId xmlns:p14="http://schemas.microsoft.com/office/powerpoint/2010/main" val="1259411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375F9-8C76-5A42-AB1A-A87672F34057}"/>
              </a:ext>
            </a:extLst>
          </p:cNvPr>
          <p:cNvSpPr>
            <a:spLocks noGrp="1"/>
          </p:cNvSpPr>
          <p:nvPr>
            <p:ph type="title"/>
          </p:nvPr>
        </p:nvSpPr>
        <p:spPr/>
        <p:txBody>
          <a:bodyPr/>
          <a:lstStyle/>
          <a:p>
            <a:r>
              <a:rPr lang="es-ES" dirty="0"/>
              <a:t>Mejoras de seguridad</a:t>
            </a:r>
          </a:p>
        </p:txBody>
      </p:sp>
      <p:sp>
        <p:nvSpPr>
          <p:cNvPr id="3" name="Marcador de contenido 2">
            <a:extLst>
              <a:ext uri="{FF2B5EF4-FFF2-40B4-BE49-F238E27FC236}">
                <a16:creationId xmlns:a16="http://schemas.microsoft.com/office/drawing/2014/main" id="{F0C6CA41-111E-6A44-8F12-C7F60A722A9B}"/>
              </a:ext>
            </a:extLst>
          </p:cNvPr>
          <p:cNvSpPr>
            <a:spLocks noGrp="1"/>
          </p:cNvSpPr>
          <p:nvPr>
            <p:ph sz="half" idx="2"/>
          </p:nvPr>
        </p:nvSpPr>
        <p:spPr/>
        <p:txBody>
          <a:bodyPr/>
          <a:lstStyle/>
          <a:p>
            <a:pPr marL="531813" lvl="3" indent="-531813">
              <a:lnSpc>
                <a:spcPct val="150000"/>
              </a:lnSpc>
              <a:buSzPct val="100000"/>
            </a:pPr>
            <a:r>
              <a:rPr lang="es-ES" b="1" dirty="0"/>
              <a:t>Validación de datos</a:t>
            </a:r>
          </a:p>
          <a:p>
            <a:pPr marL="989013" lvl="4" indent="-531813">
              <a:lnSpc>
                <a:spcPct val="150000"/>
              </a:lnSpc>
              <a:spcAft>
                <a:spcPts val="1200"/>
              </a:spcAft>
              <a:buSzPct val="100000"/>
              <a:defRPr/>
            </a:pPr>
            <a:r>
              <a:rPr lang="es-ES" dirty="0"/>
              <a:t>Validar siempre datos de entrada, a fin de evitar que puedan alterar el flujo de nuestro código o corromper el estado de objetos:</a:t>
            </a:r>
          </a:p>
          <a:p>
            <a:pPr marL="989013" lvl="4" indent="-531813">
              <a:lnSpc>
                <a:spcPct val="150000"/>
              </a:lnSpc>
              <a:spcAft>
                <a:spcPts val="1200"/>
              </a:spcAft>
              <a:buSzPct val="100000"/>
              <a:defRPr/>
            </a:pPr>
            <a:endParaRPr lang="es-ES" dirty="0"/>
          </a:p>
          <a:p>
            <a:pPr marL="989013" lvl="4" indent="-531813">
              <a:lnSpc>
                <a:spcPct val="150000"/>
              </a:lnSpc>
              <a:spcAft>
                <a:spcPts val="1200"/>
              </a:spcAft>
              <a:buSzPct val="100000"/>
              <a:defRPr/>
            </a:pPr>
            <a:endParaRPr lang="es-ES" dirty="0"/>
          </a:p>
          <a:p>
            <a:pPr marL="989013" lvl="4" indent="-531813">
              <a:lnSpc>
                <a:spcPct val="150000"/>
              </a:lnSpc>
              <a:spcAft>
                <a:spcPts val="1200"/>
              </a:spcAft>
              <a:buSzPct val="100000"/>
              <a:defRPr/>
            </a:pPr>
            <a:r>
              <a:rPr lang="es-ES" dirty="0"/>
              <a:t>No se debe confiar solo en la validación del lado cliente</a:t>
            </a:r>
          </a:p>
          <a:p>
            <a:pPr marL="989013" lvl="4" indent="-531813">
              <a:lnSpc>
                <a:spcPct val="150000"/>
              </a:lnSpc>
              <a:spcAft>
                <a:spcPts val="1200"/>
              </a:spcAft>
              <a:buSzPct val="100000"/>
              <a:defRPr/>
            </a:pPr>
            <a:r>
              <a:rPr lang="es-ES" dirty="0"/>
              <a:t>Definir envoltorios alrededor de métodos nativos </a:t>
            </a:r>
          </a:p>
          <a:p>
            <a:endParaRPr lang="es-ES" dirty="0"/>
          </a:p>
        </p:txBody>
      </p:sp>
      <p:sp>
        <p:nvSpPr>
          <p:cNvPr id="4" name="Marcador de pie de página 3">
            <a:extLst>
              <a:ext uri="{FF2B5EF4-FFF2-40B4-BE49-F238E27FC236}">
                <a16:creationId xmlns:a16="http://schemas.microsoft.com/office/drawing/2014/main" id="{E336A3FD-5AFC-1646-8D12-22174D83A83C}"/>
              </a:ext>
            </a:extLst>
          </p:cNvPr>
          <p:cNvSpPr>
            <a:spLocks noGrp="1"/>
          </p:cNvSpPr>
          <p:nvPr>
            <p:ph type="ftr" sz="quarter" idx="10"/>
          </p:nvPr>
        </p:nvSpPr>
        <p:spPr/>
        <p:txBody>
          <a:bodyPr/>
          <a:lstStyle/>
          <a:p>
            <a:pPr>
              <a:defRPr/>
            </a:pPr>
            <a:r>
              <a:rPr lang="es-ES"/>
              <a:t>Formador: Ana Isabel Vegas</a:t>
            </a:r>
            <a:endParaRPr lang="es-ES" dirty="0"/>
          </a:p>
        </p:txBody>
      </p:sp>
      <p:pic>
        <p:nvPicPr>
          <p:cNvPr id="7" name="Imagen 6">
            <a:extLst>
              <a:ext uri="{FF2B5EF4-FFF2-40B4-BE49-F238E27FC236}">
                <a16:creationId xmlns:a16="http://schemas.microsoft.com/office/drawing/2014/main" id="{07F9ADEC-02C0-6B48-AA8A-E5F3F84C5E5D}"/>
              </a:ext>
            </a:extLst>
          </p:cNvPr>
          <p:cNvPicPr>
            <a:picLocks noChangeAspect="1"/>
          </p:cNvPicPr>
          <p:nvPr/>
        </p:nvPicPr>
        <p:blipFill>
          <a:blip r:embed="rId2"/>
          <a:stretch>
            <a:fillRect/>
          </a:stretch>
        </p:blipFill>
        <p:spPr>
          <a:xfrm>
            <a:off x="3898265" y="2364001"/>
            <a:ext cx="3696970" cy="1064999"/>
          </a:xfrm>
          <a:prstGeom prst="rect">
            <a:avLst/>
          </a:prstGeom>
        </p:spPr>
      </p:pic>
      <p:sp>
        <p:nvSpPr>
          <p:cNvPr id="8" name="Marcador de número de diapositiva 4">
            <a:extLst>
              <a:ext uri="{FF2B5EF4-FFF2-40B4-BE49-F238E27FC236}">
                <a16:creationId xmlns:a16="http://schemas.microsoft.com/office/drawing/2014/main" id="{E7CD1C51-7FAC-6644-BF3D-3D00781C8178}"/>
              </a:ext>
            </a:extLst>
          </p:cNvPr>
          <p:cNvSpPr txBox="1">
            <a:spLocks/>
          </p:cNvSpPr>
          <p:nvPr/>
        </p:nvSpPr>
        <p:spPr>
          <a:xfrm>
            <a:off x="11664950" y="6452394"/>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41</a:t>
            </a:fld>
            <a:endParaRPr lang="es-ES" dirty="0"/>
          </a:p>
        </p:txBody>
      </p:sp>
    </p:spTree>
    <p:extLst>
      <p:ext uri="{BB962C8B-B14F-4D97-AF65-F5344CB8AC3E}">
        <p14:creationId xmlns:p14="http://schemas.microsoft.com/office/powerpoint/2010/main" val="1962818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375F9-8C76-5A42-AB1A-A87672F34057}"/>
              </a:ext>
            </a:extLst>
          </p:cNvPr>
          <p:cNvSpPr>
            <a:spLocks noGrp="1"/>
          </p:cNvSpPr>
          <p:nvPr>
            <p:ph type="title"/>
          </p:nvPr>
        </p:nvSpPr>
        <p:spPr/>
        <p:txBody>
          <a:bodyPr/>
          <a:lstStyle/>
          <a:p>
            <a:r>
              <a:rPr lang="es-ES" dirty="0"/>
              <a:t>Mejoras de seguridad</a:t>
            </a:r>
          </a:p>
        </p:txBody>
      </p:sp>
      <p:sp>
        <p:nvSpPr>
          <p:cNvPr id="3" name="Marcador de contenido 2">
            <a:extLst>
              <a:ext uri="{FF2B5EF4-FFF2-40B4-BE49-F238E27FC236}">
                <a16:creationId xmlns:a16="http://schemas.microsoft.com/office/drawing/2014/main" id="{F0C6CA41-111E-6A44-8F12-C7F60A722A9B}"/>
              </a:ext>
            </a:extLst>
          </p:cNvPr>
          <p:cNvSpPr>
            <a:spLocks noGrp="1"/>
          </p:cNvSpPr>
          <p:nvPr>
            <p:ph sz="half" idx="2"/>
          </p:nvPr>
        </p:nvSpPr>
        <p:spPr/>
        <p:txBody>
          <a:bodyPr/>
          <a:lstStyle/>
          <a:p>
            <a:pPr marL="531813" lvl="3" indent="-531813">
              <a:lnSpc>
                <a:spcPct val="150000"/>
              </a:lnSpc>
              <a:buSzPct val="100000"/>
            </a:pPr>
            <a:r>
              <a:rPr lang="es-ES" b="1" dirty="0"/>
              <a:t>Mutabilidad</a:t>
            </a:r>
          </a:p>
          <a:p>
            <a:pPr marL="531813" lvl="3" indent="-531813">
              <a:lnSpc>
                <a:spcPct val="150000"/>
              </a:lnSpc>
              <a:spcAft>
                <a:spcPts val="1200"/>
              </a:spcAft>
              <a:buSzPct val="100000"/>
              <a:defRPr/>
            </a:pPr>
            <a:r>
              <a:rPr lang="es-ES" dirty="0"/>
              <a:t>Crear copias de valores de salida mutables. Cuando un método devuelve un dato que es mutable, preferible devolver una copia: </a:t>
            </a:r>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r>
              <a:rPr lang="es-ES" dirty="0"/>
              <a:t>No exponer colecciones modificables</a:t>
            </a:r>
          </a:p>
          <a:p>
            <a:pPr marL="531813" lvl="3" indent="-531813">
              <a:lnSpc>
                <a:spcPct val="150000"/>
              </a:lnSpc>
              <a:spcAft>
                <a:spcPts val="1200"/>
              </a:spcAft>
              <a:buSzPct val="100000"/>
              <a:defRPr/>
            </a:pPr>
            <a:r>
              <a:rPr lang="es-ES" dirty="0"/>
              <a:t>Definir atributos públicos estáticos como finales</a:t>
            </a:r>
          </a:p>
          <a:p>
            <a:endParaRPr lang="es-ES" dirty="0"/>
          </a:p>
        </p:txBody>
      </p:sp>
      <p:sp>
        <p:nvSpPr>
          <p:cNvPr id="4" name="Marcador de pie de página 3">
            <a:extLst>
              <a:ext uri="{FF2B5EF4-FFF2-40B4-BE49-F238E27FC236}">
                <a16:creationId xmlns:a16="http://schemas.microsoft.com/office/drawing/2014/main" id="{E336A3FD-5AFC-1646-8D12-22174D83A83C}"/>
              </a:ext>
            </a:extLst>
          </p:cNvPr>
          <p:cNvSpPr>
            <a:spLocks noGrp="1"/>
          </p:cNvSpPr>
          <p:nvPr>
            <p:ph type="ftr" sz="quarter" idx="10"/>
          </p:nvPr>
        </p:nvSpPr>
        <p:spPr/>
        <p:txBody>
          <a:bodyPr/>
          <a:lstStyle/>
          <a:p>
            <a:pPr>
              <a:defRPr/>
            </a:pPr>
            <a:r>
              <a:rPr lang="es-ES"/>
              <a:t>Formador: Ana Isabel Vegas</a:t>
            </a:r>
            <a:endParaRPr lang="es-ES" dirty="0"/>
          </a:p>
        </p:txBody>
      </p:sp>
      <p:pic>
        <p:nvPicPr>
          <p:cNvPr id="7" name="Imagen 6">
            <a:extLst>
              <a:ext uri="{FF2B5EF4-FFF2-40B4-BE49-F238E27FC236}">
                <a16:creationId xmlns:a16="http://schemas.microsoft.com/office/drawing/2014/main" id="{6706747C-EA17-874C-8D38-6871531AE88B}"/>
              </a:ext>
            </a:extLst>
          </p:cNvPr>
          <p:cNvPicPr>
            <a:picLocks noChangeAspect="1"/>
          </p:cNvPicPr>
          <p:nvPr/>
        </p:nvPicPr>
        <p:blipFill>
          <a:blip r:embed="rId2"/>
          <a:stretch>
            <a:fillRect/>
          </a:stretch>
        </p:blipFill>
        <p:spPr>
          <a:xfrm>
            <a:off x="3679507" y="2319020"/>
            <a:ext cx="3067050" cy="1109980"/>
          </a:xfrm>
          <a:prstGeom prst="rect">
            <a:avLst/>
          </a:prstGeom>
        </p:spPr>
      </p:pic>
      <p:sp>
        <p:nvSpPr>
          <p:cNvPr id="8" name="Marcador de número de diapositiva 4">
            <a:extLst>
              <a:ext uri="{FF2B5EF4-FFF2-40B4-BE49-F238E27FC236}">
                <a16:creationId xmlns:a16="http://schemas.microsoft.com/office/drawing/2014/main" id="{25A24945-BA68-124A-8519-FF2152E84DEC}"/>
              </a:ext>
            </a:extLst>
          </p:cNvPr>
          <p:cNvSpPr txBox="1">
            <a:spLocks/>
          </p:cNvSpPr>
          <p:nvPr/>
        </p:nvSpPr>
        <p:spPr>
          <a:xfrm>
            <a:off x="11664950" y="6452394"/>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42</a:t>
            </a:fld>
            <a:endParaRPr lang="es-ES" dirty="0"/>
          </a:p>
        </p:txBody>
      </p:sp>
    </p:spTree>
    <p:extLst>
      <p:ext uri="{BB962C8B-B14F-4D97-AF65-F5344CB8AC3E}">
        <p14:creationId xmlns:p14="http://schemas.microsoft.com/office/powerpoint/2010/main" val="2107997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375F9-8C76-5A42-AB1A-A87672F34057}"/>
              </a:ext>
            </a:extLst>
          </p:cNvPr>
          <p:cNvSpPr>
            <a:spLocks noGrp="1"/>
          </p:cNvSpPr>
          <p:nvPr>
            <p:ph type="title"/>
          </p:nvPr>
        </p:nvSpPr>
        <p:spPr/>
        <p:txBody>
          <a:bodyPr/>
          <a:lstStyle/>
          <a:p>
            <a:r>
              <a:rPr lang="es-ES" dirty="0"/>
              <a:t>Mejoras de seguridad</a:t>
            </a:r>
          </a:p>
        </p:txBody>
      </p:sp>
      <p:sp>
        <p:nvSpPr>
          <p:cNvPr id="3" name="Marcador de contenido 2">
            <a:extLst>
              <a:ext uri="{FF2B5EF4-FFF2-40B4-BE49-F238E27FC236}">
                <a16:creationId xmlns:a16="http://schemas.microsoft.com/office/drawing/2014/main" id="{F0C6CA41-111E-6A44-8F12-C7F60A722A9B}"/>
              </a:ext>
            </a:extLst>
          </p:cNvPr>
          <p:cNvSpPr>
            <a:spLocks noGrp="1"/>
          </p:cNvSpPr>
          <p:nvPr>
            <p:ph sz="half" idx="2"/>
          </p:nvPr>
        </p:nvSpPr>
        <p:spPr/>
        <p:txBody>
          <a:bodyPr/>
          <a:lstStyle/>
          <a:p>
            <a:pPr marL="531813" lvl="3" indent="-531813">
              <a:lnSpc>
                <a:spcPct val="150000"/>
              </a:lnSpc>
              <a:buSzPct val="100000"/>
            </a:pPr>
            <a:r>
              <a:rPr lang="es-ES" b="1" dirty="0"/>
              <a:t>Construcción de objetos</a:t>
            </a:r>
          </a:p>
          <a:p>
            <a:pPr marL="989013" lvl="4" indent="-531813">
              <a:lnSpc>
                <a:spcPct val="150000"/>
              </a:lnSpc>
              <a:spcAft>
                <a:spcPts val="1200"/>
              </a:spcAft>
              <a:buSzPct val="100000"/>
              <a:defRPr/>
            </a:pPr>
            <a:r>
              <a:rPr lang="es-ES" dirty="0"/>
              <a:t>Evitar constructores públicos de clases sensibles</a:t>
            </a:r>
          </a:p>
          <a:p>
            <a:pPr marL="989013" lvl="4" indent="-531813">
              <a:lnSpc>
                <a:spcPct val="150000"/>
              </a:lnSpc>
              <a:spcAft>
                <a:spcPts val="1200"/>
              </a:spcAft>
              <a:buSzPct val="100000"/>
              <a:defRPr/>
            </a:pPr>
            <a:r>
              <a:rPr lang="es-ES" dirty="0"/>
              <a:t>No establecer valores de atributos en el constructor, hasta que todas las comprobaciones se hayan realizado</a:t>
            </a:r>
          </a:p>
          <a:p>
            <a:pPr marL="989013" lvl="4" indent="-531813">
              <a:lnSpc>
                <a:spcPct val="150000"/>
              </a:lnSpc>
              <a:spcAft>
                <a:spcPts val="1200"/>
              </a:spcAft>
              <a:buSzPct val="100000"/>
              <a:defRPr/>
            </a:pPr>
            <a:r>
              <a:rPr lang="es-ES" dirty="0"/>
              <a:t>Evitar desde los constructores llamadas a métodos que pueden ser sobrescritos </a:t>
            </a:r>
          </a:p>
          <a:p>
            <a:endParaRPr lang="es-ES" dirty="0"/>
          </a:p>
        </p:txBody>
      </p:sp>
      <p:sp>
        <p:nvSpPr>
          <p:cNvPr id="4" name="Marcador de pie de página 3">
            <a:extLst>
              <a:ext uri="{FF2B5EF4-FFF2-40B4-BE49-F238E27FC236}">
                <a16:creationId xmlns:a16="http://schemas.microsoft.com/office/drawing/2014/main" id="{E336A3FD-5AFC-1646-8D12-22174D83A83C}"/>
              </a:ext>
            </a:extLst>
          </p:cNvPr>
          <p:cNvSpPr>
            <a:spLocks noGrp="1"/>
          </p:cNvSpPr>
          <p:nvPr>
            <p:ph type="ftr" sz="quarter" idx="10"/>
          </p:nvPr>
        </p:nvSpPr>
        <p:spPr/>
        <p:txBody>
          <a:bodyPr/>
          <a:lstStyle/>
          <a:p>
            <a:pPr>
              <a:defRPr/>
            </a:pPr>
            <a:r>
              <a:rPr lang="es-ES"/>
              <a:t>Formador: Ana Isabel Vegas</a:t>
            </a:r>
            <a:endParaRPr lang="es-ES" dirty="0"/>
          </a:p>
        </p:txBody>
      </p:sp>
      <p:pic>
        <p:nvPicPr>
          <p:cNvPr id="7" name="Imagen 6">
            <a:extLst>
              <a:ext uri="{FF2B5EF4-FFF2-40B4-BE49-F238E27FC236}">
                <a16:creationId xmlns:a16="http://schemas.microsoft.com/office/drawing/2014/main" id="{AF8ED109-11C9-7746-B729-A5CE4099BBF5}"/>
              </a:ext>
            </a:extLst>
          </p:cNvPr>
          <p:cNvPicPr>
            <a:picLocks noChangeAspect="1"/>
          </p:cNvPicPr>
          <p:nvPr/>
        </p:nvPicPr>
        <p:blipFill>
          <a:blip r:embed="rId2"/>
          <a:stretch>
            <a:fillRect/>
          </a:stretch>
        </p:blipFill>
        <p:spPr>
          <a:xfrm>
            <a:off x="3594100" y="3708209"/>
            <a:ext cx="5003800" cy="1843505"/>
          </a:xfrm>
          <a:prstGeom prst="rect">
            <a:avLst/>
          </a:prstGeom>
        </p:spPr>
      </p:pic>
      <p:sp>
        <p:nvSpPr>
          <p:cNvPr id="8" name="Marcador de número de diapositiva 4">
            <a:extLst>
              <a:ext uri="{FF2B5EF4-FFF2-40B4-BE49-F238E27FC236}">
                <a16:creationId xmlns:a16="http://schemas.microsoft.com/office/drawing/2014/main" id="{D06355BF-6DE2-8243-8093-FB79C3A5A2CF}"/>
              </a:ext>
            </a:extLst>
          </p:cNvPr>
          <p:cNvSpPr txBox="1">
            <a:spLocks/>
          </p:cNvSpPr>
          <p:nvPr/>
        </p:nvSpPr>
        <p:spPr>
          <a:xfrm>
            <a:off x="11664950" y="6452394"/>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43</a:t>
            </a:fld>
            <a:endParaRPr lang="es-ES" dirty="0"/>
          </a:p>
        </p:txBody>
      </p:sp>
    </p:spTree>
    <p:extLst>
      <p:ext uri="{BB962C8B-B14F-4D97-AF65-F5344CB8AC3E}">
        <p14:creationId xmlns:p14="http://schemas.microsoft.com/office/powerpoint/2010/main" val="1307114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375F9-8C76-5A42-AB1A-A87672F34057}"/>
              </a:ext>
            </a:extLst>
          </p:cNvPr>
          <p:cNvSpPr>
            <a:spLocks noGrp="1"/>
          </p:cNvSpPr>
          <p:nvPr>
            <p:ph type="title"/>
          </p:nvPr>
        </p:nvSpPr>
        <p:spPr/>
        <p:txBody>
          <a:bodyPr/>
          <a:lstStyle/>
          <a:p>
            <a:r>
              <a:rPr lang="es-ES" dirty="0"/>
              <a:t>Mejoras de seguridad</a:t>
            </a:r>
          </a:p>
        </p:txBody>
      </p:sp>
      <p:sp>
        <p:nvSpPr>
          <p:cNvPr id="3" name="Marcador de contenido 2">
            <a:extLst>
              <a:ext uri="{FF2B5EF4-FFF2-40B4-BE49-F238E27FC236}">
                <a16:creationId xmlns:a16="http://schemas.microsoft.com/office/drawing/2014/main" id="{F0C6CA41-111E-6A44-8F12-C7F60A722A9B}"/>
              </a:ext>
            </a:extLst>
          </p:cNvPr>
          <p:cNvSpPr>
            <a:spLocks noGrp="1"/>
          </p:cNvSpPr>
          <p:nvPr>
            <p:ph sz="half" idx="2"/>
          </p:nvPr>
        </p:nvSpPr>
        <p:spPr/>
        <p:txBody>
          <a:bodyPr/>
          <a:lstStyle/>
          <a:p>
            <a:pPr marL="531813" lvl="3" indent="-531813">
              <a:lnSpc>
                <a:spcPct val="150000"/>
              </a:lnSpc>
              <a:buSzPct val="100000"/>
            </a:pPr>
            <a:r>
              <a:rPr lang="es-ES" b="1" dirty="0" err="1"/>
              <a:t>Serialización</a:t>
            </a:r>
            <a:endParaRPr lang="es-ES" b="1" dirty="0"/>
          </a:p>
          <a:p>
            <a:pPr marL="989013" lvl="4" indent="-531813">
              <a:lnSpc>
                <a:spcPct val="150000"/>
              </a:lnSpc>
              <a:spcAft>
                <a:spcPts val="1200"/>
              </a:spcAft>
              <a:buSzPct val="100000"/>
              <a:defRPr/>
            </a:pPr>
            <a:r>
              <a:rPr lang="es-ES" dirty="0"/>
              <a:t>Evitar la </a:t>
            </a:r>
            <a:r>
              <a:rPr lang="es-ES" dirty="0" err="1"/>
              <a:t>serialización</a:t>
            </a:r>
            <a:r>
              <a:rPr lang="es-ES" dirty="0"/>
              <a:t> de clases sensibles</a:t>
            </a:r>
          </a:p>
          <a:p>
            <a:pPr marL="989013" lvl="4" indent="-531813">
              <a:lnSpc>
                <a:spcPct val="150000"/>
              </a:lnSpc>
              <a:spcAft>
                <a:spcPts val="1200"/>
              </a:spcAft>
              <a:buSzPct val="100000"/>
              <a:defRPr/>
            </a:pPr>
            <a:r>
              <a:rPr lang="es-ES" dirty="0"/>
              <a:t>Proteger datos sensibles durante la </a:t>
            </a:r>
            <a:r>
              <a:rPr lang="es-ES" dirty="0" err="1"/>
              <a:t>serialización</a:t>
            </a:r>
            <a:endParaRPr lang="es-ES" dirty="0"/>
          </a:p>
          <a:p>
            <a:pPr marL="989013" lvl="4" indent="-531813">
              <a:lnSpc>
                <a:spcPct val="150000"/>
              </a:lnSpc>
              <a:spcAft>
                <a:spcPts val="1200"/>
              </a:spcAft>
              <a:buSzPct val="100000"/>
              <a:defRPr/>
            </a:pPr>
            <a:r>
              <a:rPr lang="es-ES" dirty="0"/>
              <a:t>Evitar serializar determinados datos durante el proceso de </a:t>
            </a:r>
            <a:r>
              <a:rPr lang="es-ES" dirty="0" err="1"/>
              <a:t>serialización</a:t>
            </a:r>
            <a:r>
              <a:rPr lang="es-ES" dirty="0"/>
              <a:t>, definiéndolos como </a:t>
            </a:r>
            <a:r>
              <a:rPr lang="es-ES" dirty="0" err="1"/>
              <a:t>transient</a:t>
            </a:r>
            <a:r>
              <a:rPr lang="es-ES" dirty="0"/>
              <a:t>:</a:t>
            </a:r>
          </a:p>
          <a:p>
            <a:pPr marL="989013" lvl="4" indent="-531813">
              <a:lnSpc>
                <a:spcPct val="150000"/>
              </a:lnSpc>
              <a:spcAft>
                <a:spcPts val="1200"/>
              </a:spcAft>
              <a:buSzPct val="100000"/>
              <a:defRPr/>
            </a:pPr>
            <a:endParaRPr lang="es-ES" dirty="0"/>
          </a:p>
          <a:p>
            <a:pPr marL="989013" lvl="4" indent="-531813">
              <a:lnSpc>
                <a:spcPct val="150000"/>
              </a:lnSpc>
              <a:spcAft>
                <a:spcPts val="600"/>
              </a:spcAft>
              <a:buSzPct val="100000"/>
              <a:defRPr/>
            </a:pPr>
            <a:endParaRPr lang="es-ES" dirty="0"/>
          </a:p>
          <a:p>
            <a:pPr marL="989013" lvl="4" indent="-531813">
              <a:lnSpc>
                <a:spcPct val="150000"/>
              </a:lnSpc>
              <a:spcAft>
                <a:spcPts val="1200"/>
              </a:spcAft>
              <a:buSzPct val="100000"/>
              <a:defRPr/>
            </a:pPr>
            <a:r>
              <a:rPr lang="es-ES" dirty="0"/>
              <a:t>Ser consciente de que, durante el proceso de </a:t>
            </a:r>
            <a:r>
              <a:rPr lang="es-ES" dirty="0" err="1"/>
              <a:t>deserialización</a:t>
            </a:r>
            <a:r>
              <a:rPr lang="es-ES" dirty="0"/>
              <a:t>, se crea un objeto de la clase sin invocar a constructor alguno </a:t>
            </a:r>
          </a:p>
          <a:p>
            <a:endParaRPr lang="es-ES" dirty="0"/>
          </a:p>
        </p:txBody>
      </p:sp>
      <p:sp>
        <p:nvSpPr>
          <p:cNvPr id="4" name="Marcador de pie de página 3">
            <a:extLst>
              <a:ext uri="{FF2B5EF4-FFF2-40B4-BE49-F238E27FC236}">
                <a16:creationId xmlns:a16="http://schemas.microsoft.com/office/drawing/2014/main" id="{E336A3FD-5AFC-1646-8D12-22174D83A83C}"/>
              </a:ext>
            </a:extLst>
          </p:cNvPr>
          <p:cNvSpPr>
            <a:spLocks noGrp="1"/>
          </p:cNvSpPr>
          <p:nvPr>
            <p:ph type="ftr" sz="quarter" idx="10"/>
          </p:nvPr>
        </p:nvSpPr>
        <p:spPr/>
        <p:txBody>
          <a:bodyPr/>
          <a:lstStyle/>
          <a:p>
            <a:pPr>
              <a:defRPr/>
            </a:pPr>
            <a:r>
              <a:rPr lang="es-ES"/>
              <a:t>Formador: Ana Isabel Vegas</a:t>
            </a:r>
            <a:endParaRPr lang="es-ES" dirty="0"/>
          </a:p>
        </p:txBody>
      </p:sp>
      <p:pic>
        <p:nvPicPr>
          <p:cNvPr id="7" name="Imagen 6">
            <a:extLst>
              <a:ext uri="{FF2B5EF4-FFF2-40B4-BE49-F238E27FC236}">
                <a16:creationId xmlns:a16="http://schemas.microsoft.com/office/drawing/2014/main" id="{3405D7BF-36A7-C649-A0E0-2E4970A23D55}"/>
              </a:ext>
            </a:extLst>
          </p:cNvPr>
          <p:cNvPicPr>
            <a:picLocks noChangeAspect="1"/>
          </p:cNvPicPr>
          <p:nvPr/>
        </p:nvPicPr>
        <p:blipFill>
          <a:blip r:embed="rId2"/>
          <a:stretch>
            <a:fillRect/>
          </a:stretch>
        </p:blipFill>
        <p:spPr>
          <a:xfrm>
            <a:off x="3573326" y="3429000"/>
            <a:ext cx="4384812" cy="798635"/>
          </a:xfrm>
          <a:prstGeom prst="rect">
            <a:avLst/>
          </a:prstGeom>
        </p:spPr>
      </p:pic>
      <p:sp>
        <p:nvSpPr>
          <p:cNvPr id="8" name="Marcador de número de diapositiva 4">
            <a:extLst>
              <a:ext uri="{FF2B5EF4-FFF2-40B4-BE49-F238E27FC236}">
                <a16:creationId xmlns:a16="http://schemas.microsoft.com/office/drawing/2014/main" id="{71AF5596-2787-AA45-AD71-BEF193A80261}"/>
              </a:ext>
            </a:extLst>
          </p:cNvPr>
          <p:cNvSpPr txBox="1">
            <a:spLocks/>
          </p:cNvSpPr>
          <p:nvPr/>
        </p:nvSpPr>
        <p:spPr>
          <a:xfrm>
            <a:off x="11709400" y="6452394"/>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44</a:t>
            </a:fld>
            <a:endParaRPr lang="es-ES" dirty="0"/>
          </a:p>
        </p:txBody>
      </p:sp>
    </p:spTree>
    <p:extLst>
      <p:ext uri="{BB962C8B-B14F-4D97-AF65-F5344CB8AC3E}">
        <p14:creationId xmlns:p14="http://schemas.microsoft.com/office/powerpoint/2010/main" val="742244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E375F9-8C76-5A42-AB1A-A87672F34057}"/>
              </a:ext>
            </a:extLst>
          </p:cNvPr>
          <p:cNvSpPr>
            <a:spLocks noGrp="1"/>
          </p:cNvSpPr>
          <p:nvPr>
            <p:ph type="title"/>
          </p:nvPr>
        </p:nvSpPr>
        <p:spPr/>
        <p:txBody>
          <a:bodyPr/>
          <a:lstStyle/>
          <a:p>
            <a:r>
              <a:rPr lang="es-ES" dirty="0"/>
              <a:t>Mejoras de seguridad</a:t>
            </a:r>
          </a:p>
        </p:txBody>
      </p:sp>
      <p:sp>
        <p:nvSpPr>
          <p:cNvPr id="3" name="Marcador de contenido 2">
            <a:extLst>
              <a:ext uri="{FF2B5EF4-FFF2-40B4-BE49-F238E27FC236}">
                <a16:creationId xmlns:a16="http://schemas.microsoft.com/office/drawing/2014/main" id="{F0C6CA41-111E-6A44-8F12-C7F60A722A9B}"/>
              </a:ext>
            </a:extLst>
          </p:cNvPr>
          <p:cNvSpPr>
            <a:spLocks noGrp="1"/>
          </p:cNvSpPr>
          <p:nvPr>
            <p:ph sz="half" idx="2"/>
          </p:nvPr>
        </p:nvSpPr>
        <p:spPr/>
        <p:txBody>
          <a:bodyPr/>
          <a:lstStyle/>
          <a:p>
            <a:pPr marL="531813" lvl="3" indent="-531813">
              <a:lnSpc>
                <a:spcPct val="150000"/>
              </a:lnSpc>
              <a:buSzPct val="100000"/>
            </a:pPr>
            <a:r>
              <a:rPr lang="es-ES" b="1" dirty="0"/>
              <a:t>Control de acceso</a:t>
            </a:r>
          </a:p>
          <a:p>
            <a:pPr marL="989013" lvl="4" indent="-531813">
              <a:lnSpc>
                <a:spcPct val="150000"/>
              </a:lnSpc>
              <a:spcAft>
                <a:spcPts val="1200"/>
              </a:spcAft>
              <a:buSzPct val="100000"/>
              <a:defRPr/>
            </a:pPr>
            <a:r>
              <a:rPr lang="es-ES" dirty="0"/>
              <a:t>Invocaciones seguras mediante </a:t>
            </a:r>
            <a:r>
              <a:rPr lang="es-ES" dirty="0" err="1"/>
              <a:t>doPrivileged</a:t>
            </a:r>
            <a:r>
              <a:rPr lang="es-ES" dirty="0"/>
              <a:t>:</a:t>
            </a:r>
          </a:p>
          <a:p>
            <a:pPr lvl="0">
              <a:spcBef>
                <a:spcPts val="600"/>
              </a:spcBef>
              <a:buFont typeface="Wingdings" pitchFamily="2" charset="2"/>
              <a:buChar char="Ø"/>
              <a:defRPr/>
            </a:pPr>
            <a:endParaRPr lang="es-ES" sz="1600" b="1" dirty="0">
              <a:solidFill>
                <a:schemeClr val="accent1">
                  <a:lumMod val="75000"/>
                </a:schemeClr>
              </a:solidFill>
              <a:effectLst>
                <a:outerShdw blurRad="31750" dist="25400" dir="5400000" algn="tl" rotWithShape="0">
                  <a:srgbClr val="000000">
                    <a:alpha val="25000"/>
                  </a:srgbClr>
                </a:outerShdw>
              </a:effectLst>
            </a:endParaRPr>
          </a:p>
          <a:p>
            <a:endParaRPr lang="es-ES" dirty="0"/>
          </a:p>
        </p:txBody>
      </p:sp>
      <p:sp>
        <p:nvSpPr>
          <p:cNvPr id="4" name="Marcador de pie de página 3">
            <a:extLst>
              <a:ext uri="{FF2B5EF4-FFF2-40B4-BE49-F238E27FC236}">
                <a16:creationId xmlns:a16="http://schemas.microsoft.com/office/drawing/2014/main" id="{E336A3FD-5AFC-1646-8D12-22174D83A83C}"/>
              </a:ext>
            </a:extLst>
          </p:cNvPr>
          <p:cNvSpPr>
            <a:spLocks noGrp="1"/>
          </p:cNvSpPr>
          <p:nvPr>
            <p:ph type="ftr" sz="quarter" idx="10"/>
          </p:nvPr>
        </p:nvSpPr>
        <p:spPr/>
        <p:txBody>
          <a:bodyPr/>
          <a:lstStyle/>
          <a:p>
            <a:pPr>
              <a:defRPr/>
            </a:pPr>
            <a:r>
              <a:rPr lang="es-ES"/>
              <a:t>Formador: Ana Isabel Vegas</a:t>
            </a:r>
            <a:endParaRPr lang="es-ES" dirty="0"/>
          </a:p>
        </p:txBody>
      </p:sp>
      <p:pic>
        <p:nvPicPr>
          <p:cNvPr id="7" name="Imagen 6">
            <a:extLst>
              <a:ext uri="{FF2B5EF4-FFF2-40B4-BE49-F238E27FC236}">
                <a16:creationId xmlns:a16="http://schemas.microsoft.com/office/drawing/2014/main" id="{4406187A-3BFE-5342-BDF8-1FF56F8E6C7D}"/>
              </a:ext>
            </a:extLst>
          </p:cNvPr>
          <p:cNvPicPr>
            <a:picLocks noChangeAspect="1"/>
          </p:cNvPicPr>
          <p:nvPr/>
        </p:nvPicPr>
        <p:blipFill>
          <a:blip r:embed="rId2"/>
          <a:stretch>
            <a:fillRect/>
          </a:stretch>
        </p:blipFill>
        <p:spPr>
          <a:xfrm>
            <a:off x="2457450" y="2485193"/>
            <a:ext cx="8351520" cy="3066521"/>
          </a:xfrm>
          <a:prstGeom prst="rect">
            <a:avLst/>
          </a:prstGeom>
        </p:spPr>
      </p:pic>
      <p:sp>
        <p:nvSpPr>
          <p:cNvPr id="8" name="Marcador de número de diapositiva 4">
            <a:extLst>
              <a:ext uri="{FF2B5EF4-FFF2-40B4-BE49-F238E27FC236}">
                <a16:creationId xmlns:a16="http://schemas.microsoft.com/office/drawing/2014/main" id="{B4F1B12F-BC5A-6F4E-9762-A1A1E77BF5F3}"/>
              </a:ext>
            </a:extLst>
          </p:cNvPr>
          <p:cNvSpPr txBox="1">
            <a:spLocks/>
          </p:cNvSpPr>
          <p:nvPr/>
        </p:nvSpPr>
        <p:spPr>
          <a:xfrm>
            <a:off x="11664950" y="6488112"/>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45</a:t>
            </a:fld>
            <a:endParaRPr lang="es-ES" dirty="0"/>
          </a:p>
        </p:txBody>
      </p:sp>
    </p:spTree>
    <p:extLst>
      <p:ext uri="{BB962C8B-B14F-4D97-AF65-F5344CB8AC3E}">
        <p14:creationId xmlns:p14="http://schemas.microsoft.com/office/powerpoint/2010/main" val="540807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C82E38-C481-164C-A09C-9C5878A3B274}"/>
              </a:ext>
            </a:extLst>
          </p:cNvPr>
          <p:cNvSpPr>
            <a:spLocks noGrp="1"/>
          </p:cNvSpPr>
          <p:nvPr>
            <p:ph type="title"/>
          </p:nvPr>
        </p:nvSpPr>
        <p:spPr/>
        <p:txBody>
          <a:bodyPr/>
          <a:lstStyle/>
          <a:p>
            <a:r>
              <a:rPr lang="es-ES" dirty="0"/>
              <a:t>Integración con la plataforma de contenedores</a:t>
            </a:r>
          </a:p>
        </p:txBody>
      </p:sp>
      <p:sp>
        <p:nvSpPr>
          <p:cNvPr id="3" name="Marcador de contenido 2">
            <a:extLst>
              <a:ext uri="{FF2B5EF4-FFF2-40B4-BE49-F238E27FC236}">
                <a16:creationId xmlns:a16="http://schemas.microsoft.com/office/drawing/2014/main" id="{6AE1C164-011B-BA47-8922-075287274BFA}"/>
              </a:ext>
            </a:extLst>
          </p:cNvPr>
          <p:cNvSpPr>
            <a:spLocks noGrp="1"/>
          </p:cNvSpPr>
          <p:nvPr>
            <p:ph sz="half" idx="2"/>
          </p:nvPr>
        </p:nvSpPr>
        <p:spPr/>
        <p:txBody>
          <a:bodyPr>
            <a:normAutofit/>
          </a:bodyPr>
          <a:lstStyle/>
          <a:p>
            <a:pPr marL="989013" lvl="4" indent="-531813">
              <a:lnSpc>
                <a:spcPct val="150000"/>
              </a:lnSpc>
              <a:spcAft>
                <a:spcPts val="1200"/>
              </a:spcAft>
              <a:buSzPct val="100000"/>
              <a:defRPr/>
            </a:pPr>
            <a:r>
              <a:rPr lang="es-ES" dirty="0"/>
              <a:t>La plataforma de contenedores en Java 11 se utiliza para crear y ejecutar contenedores de manera eficiente y escalable. </a:t>
            </a:r>
          </a:p>
          <a:p>
            <a:pPr marL="989013" lvl="4" indent="-531813">
              <a:lnSpc>
                <a:spcPct val="150000"/>
              </a:lnSpc>
              <a:spcAft>
                <a:spcPts val="1200"/>
              </a:spcAft>
              <a:buSzPct val="100000"/>
              <a:defRPr/>
            </a:pPr>
            <a:r>
              <a:rPr lang="es-ES" dirty="0"/>
              <a:t>Estos contenedores permiten a las aplicaciones Java ejecutarse de manera aislada y portátil, lo que facilita su desarrollo, pruebas y despliegue en diferentes entornos.</a:t>
            </a:r>
          </a:p>
        </p:txBody>
      </p:sp>
      <p:sp>
        <p:nvSpPr>
          <p:cNvPr id="4" name="Marcador de pie de página 3">
            <a:extLst>
              <a:ext uri="{FF2B5EF4-FFF2-40B4-BE49-F238E27FC236}">
                <a16:creationId xmlns:a16="http://schemas.microsoft.com/office/drawing/2014/main" id="{7D2E3EA3-C67C-0E46-9130-F74A948911C6}"/>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4">
            <a:extLst>
              <a:ext uri="{FF2B5EF4-FFF2-40B4-BE49-F238E27FC236}">
                <a16:creationId xmlns:a16="http://schemas.microsoft.com/office/drawing/2014/main" id="{86098536-CAFC-A447-B743-D1DE615948FB}"/>
              </a:ext>
            </a:extLst>
          </p:cNvPr>
          <p:cNvSpPr txBox="1">
            <a:spLocks/>
          </p:cNvSpPr>
          <p:nvPr/>
        </p:nvSpPr>
        <p:spPr>
          <a:xfrm>
            <a:off x="11664950" y="6452394"/>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46</a:t>
            </a:fld>
            <a:endParaRPr lang="es-ES" dirty="0"/>
          </a:p>
        </p:txBody>
      </p:sp>
    </p:spTree>
    <p:extLst>
      <p:ext uri="{BB962C8B-B14F-4D97-AF65-F5344CB8AC3E}">
        <p14:creationId xmlns:p14="http://schemas.microsoft.com/office/powerpoint/2010/main" val="1756719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C82E38-C481-164C-A09C-9C5878A3B274}"/>
              </a:ext>
            </a:extLst>
          </p:cNvPr>
          <p:cNvSpPr>
            <a:spLocks noGrp="1"/>
          </p:cNvSpPr>
          <p:nvPr>
            <p:ph type="title"/>
          </p:nvPr>
        </p:nvSpPr>
        <p:spPr/>
        <p:txBody>
          <a:bodyPr/>
          <a:lstStyle/>
          <a:p>
            <a:r>
              <a:rPr lang="es-ES" dirty="0"/>
              <a:t>Integración con la plataforma de contenedores</a:t>
            </a:r>
          </a:p>
        </p:txBody>
      </p:sp>
      <p:sp>
        <p:nvSpPr>
          <p:cNvPr id="3" name="Marcador de contenido 2">
            <a:extLst>
              <a:ext uri="{FF2B5EF4-FFF2-40B4-BE49-F238E27FC236}">
                <a16:creationId xmlns:a16="http://schemas.microsoft.com/office/drawing/2014/main" id="{6AE1C164-011B-BA47-8922-075287274BFA}"/>
              </a:ext>
            </a:extLst>
          </p:cNvPr>
          <p:cNvSpPr>
            <a:spLocks noGrp="1"/>
          </p:cNvSpPr>
          <p:nvPr>
            <p:ph sz="half" idx="2"/>
          </p:nvPr>
        </p:nvSpPr>
        <p:spPr/>
        <p:txBody>
          <a:bodyPr>
            <a:normAutofit fontScale="85000" lnSpcReduction="20000"/>
          </a:bodyPr>
          <a:lstStyle/>
          <a:p>
            <a:pPr marL="531813" lvl="3" indent="-531813">
              <a:lnSpc>
                <a:spcPct val="150000"/>
              </a:lnSpc>
              <a:spcAft>
                <a:spcPts val="1200"/>
              </a:spcAft>
              <a:buSzPct val="100000"/>
              <a:defRPr/>
            </a:pPr>
            <a:r>
              <a:rPr lang="es-ES" dirty="0"/>
              <a:t>Uso de contenedores en Java 11:</a:t>
            </a:r>
          </a:p>
          <a:p>
            <a:pPr marL="989013" lvl="4" indent="-531813">
              <a:lnSpc>
                <a:spcPct val="150000"/>
              </a:lnSpc>
              <a:spcAft>
                <a:spcPts val="1200"/>
              </a:spcAft>
              <a:buSzPct val="100000"/>
              <a:defRPr/>
            </a:pPr>
            <a:r>
              <a:rPr lang="es-ES" b="1" dirty="0" err="1"/>
              <a:t>Docker</a:t>
            </a:r>
            <a:r>
              <a:rPr lang="es-ES" dirty="0"/>
              <a:t>: Java 11 admite el uso de contenedores </a:t>
            </a:r>
            <a:r>
              <a:rPr lang="es-ES" dirty="0" err="1"/>
              <a:t>Docker</a:t>
            </a:r>
            <a:r>
              <a:rPr lang="es-ES" dirty="0"/>
              <a:t>, lo que permite a las aplicaciones Java ejecutarse en entornos aislados y portátiles. </a:t>
            </a:r>
            <a:r>
              <a:rPr lang="es-ES" dirty="0" err="1"/>
              <a:t>Docker</a:t>
            </a:r>
            <a:r>
              <a:rPr lang="es-ES" dirty="0"/>
              <a:t> proporciona una forma de empaquetar la aplicación y sus dependencias en un contenedor que puede ser ejecutado en cualquier máquina que tenga </a:t>
            </a:r>
            <a:r>
              <a:rPr lang="es-ES" dirty="0" err="1"/>
              <a:t>Docker</a:t>
            </a:r>
            <a:r>
              <a:rPr lang="es-ES" dirty="0"/>
              <a:t> instalado.</a:t>
            </a:r>
          </a:p>
          <a:p>
            <a:pPr marL="989013" lvl="4" indent="-531813">
              <a:lnSpc>
                <a:spcPct val="150000"/>
              </a:lnSpc>
              <a:spcAft>
                <a:spcPts val="1200"/>
              </a:spcAft>
              <a:buSzPct val="100000"/>
              <a:defRPr/>
            </a:pPr>
            <a:r>
              <a:rPr lang="es-ES" b="1" dirty="0" err="1"/>
              <a:t>Testcontainers</a:t>
            </a:r>
            <a:r>
              <a:rPr lang="es-ES" dirty="0"/>
              <a:t>: </a:t>
            </a:r>
            <a:r>
              <a:rPr lang="es-ES" dirty="0" err="1"/>
              <a:t>Testcontainers</a:t>
            </a:r>
            <a:r>
              <a:rPr lang="es-ES" dirty="0"/>
              <a:t> es una biblioteca que facilita la creación de contenedores para pruebas de integración. Permite a los desarrolladores crear contenedores para pruebas de integración de manera eficiente y escalable.</a:t>
            </a:r>
          </a:p>
          <a:p>
            <a:pPr marL="989013" lvl="4" indent="-531813">
              <a:lnSpc>
                <a:spcPct val="150000"/>
              </a:lnSpc>
              <a:spcAft>
                <a:spcPts val="1200"/>
              </a:spcAft>
              <a:buSzPct val="100000"/>
              <a:defRPr/>
            </a:pPr>
            <a:r>
              <a:rPr lang="es-ES" b="1" dirty="0"/>
              <a:t>Java EE</a:t>
            </a:r>
            <a:r>
              <a:rPr lang="es-ES" dirty="0"/>
              <a:t>: La plataforma Java EE (Enterprise </a:t>
            </a:r>
            <a:r>
              <a:rPr lang="es-ES" dirty="0" err="1"/>
              <a:t>Edition</a:t>
            </a:r>
            <a:r>
              <a:rPr lang="es-ES" dirty="0"/>
              <a:t>) admite el uso de contenedores para ejecutar aplicaciones Java. Esto permite a las aplicaciones Java EE ejecutarse en entornos aislados y portátiles, lo que facilita su desarrollo, pruebas y despliegue en diferentes entornos.</a:t>
            </a:r>
          </a:p>
          <a:p>
            <a:pPr marL="989013" lvl="4" indent="-531813">
              <a:lnSpc>
                <a:spcPct val="150000"/>
              </a:lnSpc>
              <a:spcAft>
                <a:spcPts val="1200"/>
              </a:spcAft>
              <a:buSzPct val="100000"/>
              <a:defRPr/>
            </a:pPr>
            <a:r>
              <a:rPr lang="es-ES" b="1" dirty="0"/>
              <a:t>Swing</a:t>
            </a:r>
            <a:r>
              <a:rPr lang="es-ES" dirty="0"/>
              <a:t>: La biblioteca Swing de Java proporciona contenedores y componentes gráficos de usuario para crear interfaces de usuario. Estos contenedores y componentes permiten a los desarrolladores crear interfaces de usuario interactivas y funcionales.</a:t>
            </a:r>
          </a:p>
          <a:p>
            <a:endParaRPr lang="es-ES" dirty="0"/>
          </a:p>
        </p:txBody>
      </p:sp>
      <p:sp>
        <p:nvSpPr>
          <p:cNvPr id="4" name="Marcador de pie de página 3">
            <a:extLst>
              <a:ext uri="{FF2B5EF4-FFF2-40B4-BE49-F238E27FC236}">
                <a16:creationId xmlns:a16="http://schemas.microsoft.com/office/drawing/2014/main" id="{7D2E3EA3-C67C-0E46-9130-F74A948911C6}"/>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4">
            <a:extLst>
              <a:ext uri="{FF2B5EF4-FFF2-40B4-BE49-F238E27FC236}">
                <a16:creationId xmlns:a16="http://schemas.microsoft.com/office/drawing/2014/main" id="{7CD5C981-3784-174E-B104-48EE09BA2D8B}"/>
              </a:ext>
            </a:extLst>
          </p:cNvPr>
          <p:cNvSpPr txBox="1">
            <a:spLocks/>
          </p:cNvSpPr>
          <p:nvPr/>
        </p:nvSpPr>
        <p:spPr>
          <a:xfrm>
            <a:off x="11664950" y="6457157"/>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47</a:t>
            </a:fld>
            <a:endParaRPr lang="es-ES" dirty="0"/>
          </a:p>
        </p:txBody>
      </p:sp>
    </p:spTree>
    <p:extLst>
      <p:ext uri="{BB962C8B-B14F-4D97-AF65-F5344CB8AC3E}">
        <p14:creationId xmlns:p14="http://schemas.microsoft.com/office/powerpoint/2010/main" val="2330148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C82E38-C481-164C-A09C-9C5878A3B274}"/>
              </a:ext>
            </a:extLst>
          </p:cNvPr>
          <p:cNvSpPr>
            <a:spLocks noGrp="1"/>
          </p:cNvSpPr>
          <p:nvPr>
            <p:ph type="title"/>
          </p:nvPr>
        </p:nvSpPr>
        <p:spPr/>
        <p:txBody>
          <a:bodyPr/>
          <a:lstStyle/>
          <a:p>
            <a:r>
              <a:rPr lang="es-ES" dirty="0"/>
              <a:t>Integración con la plataforma de contenedores</a:t>
            </a:r>
          </a:p>
        </p:txBody>
      </p:sp>
      <p:sp>
        <p:nvSpPr>
          <p:cNvPr id="3" name="Marcador de contenido 2">
            <a:extLst>
              <a:ext uri="{FF2B5EF4-FFF2-40B4-BE49-F238E27FC236}">
                <a16:creationId xmlns:a16="http://schemas.microsoft.com/office/drawing/2014/main" id="{6AE1C164-011B-BA47-8922-075287274BFA}"/>
              </a:ext>
            </a:extLst>
          </p:cNvPr>
          <p:cNvSpPr>
            <a:spLocks noGrp="1"/>
          </p:cNvSpPr>
          <p:nvPr>
            <p:ph sz="half" idx="2"/>
          </p:nvPr>
        </p:nvSpPr>
        <p:spPr/>
        <p:txBody>
          <a:bodyPr/>
          <a:lstStyle/>
          <a:p>
            <a:pPr marL="531813" lvl="3" indent="-531813">
              <a:lnSpc>
                <a:spcPct val="150000"/>
              </a:lnSpc>
              <a:spcAft>
                <a:spcPts val="1200"/>
              </a:spcAft>
              <a:buSzPct val="100000"/>
              <a:defRPr/>
            </a:pPr>
            <a:r>
              <a:rPr lang="es-ES" dirty="0"/>
              <a:t>Ventajas de utilizar contenedores en Java 11:</a:t>
            </a:r>
          </a:p>
          <a:p>
            <a:pPr marL="989013" lvl="4" indent="-531813">
              <a:lnSpc>
                <a:spcPct val="150000"/>
              </a:lnSpc>
              <a:spcAft>
                <a:spcPts val="1200"/>
              </a:spcAft>
              <a:buSzPct val="100000"/>
              <a:defRPr/>
            </a:pPr>
            <a:r>
              <a:rPr lang="es-ES" b="1" dirty="0"/>
              <a:t>Portabilidad</a:t>
            </a:r>
            <a:r>
              <a:rPr lang="es-ES" dirty="0"/>
              <a:t>: Los contenedores permiten a las aplicaciones Java ejecutarse en diferentes entornos sin necesidad de cambios en el código.</a:t>
            </a:r>
          </a:p>
          <a:p>
            <a:pPr marL="989013" lvl="4" indent="-531813">
              <a:lnSpc>
                <a:spcPct val="150000"/>
              </a:lnSpc>
              <a:spcAft>
                <a:spcPts val="1200"/>
              </a:spcAft>
              <a:buSzPct val="100000"/>
              <a:defRPr/>
            </a:pPr>
            <a:r>
              <a:rPr lang="es-ES" b="1" dirty="0"/>
              <a:t>Aislamiento</a:t>
            </a:r>
            <a:r>
              <a:rPr lang="es-ES" dirty="0"/>
              <a:t>: Los contenedores aíslan la aplicación de los demás procesos en el sistema, lo que mejora la seguridad y la estabilidad.</a:t>
            </a:r>
          </a:p>
          <a:p>
            <a:pPr marL="989013" lvl="4" indent="-531813">
              <a:lnSpc>
                <a:spcPct val="150000"/>
              </a:lnSpc>
              <a:spcAft>
                <a:spcPts val="1200"/>
              </a:spcAft>
              <a:buSzPct val="100000"/>
              <a:defRPr/>
            </a:pPr>
            <a:r>
              <a:rPr lang="es-ES" b="1" dirty="0"/>
              <a:t>Escalabilidad</a:t>
            </a:r>
            <a:r>
              <a:rPr lang="es-ES" dirty="0"/>
              <a:t>: Los contenedores permiten a las aplicaciones Java ejecutarse en diferentes máquinas y entornos, lo que facilita la escalabilidad.</a:t>
            </a:r>
          </a:p>
          <a:p>
            <a:pPr marL="989013" lvl="4" indent="-531813">
              <a:lnSpc>
                <a:spcPct val="150000"/>
              </a:lnSpc>
              <a:spcAft>
                <a:spcPts val="1200"/>
              </a:spcAft>
              <a:buSzPct val="100000"/>
              <a:defRPr/>
            </a:pPr>
            <a:r>
              <a:rPr lang="es-ES" b="1" dirty="0"/>
              <a:t>Flexibilidad</a:t>
            </a:r>
            <a:r>
              <a:rPr lang="es-ES" dirty="0"/>
              <a:t>: Los contenedores permiten a los desarrolladores elegir el entorno de ejecución de la aplicación, lo que facilita la adaptación a diferentes entornos.</a:t>
            </a:r>
          </a:p>
          <a:p>
            <a:endParaRPr lang="es-ES" dirty="0"/>
          </a:p>
        </p:txBody>
      </p:sp>
      <p:sp>
        <p:nvSpPr>
          <p:cNvPr id="4" name="Marcador de pie de página 3">
            <a:extLst>
              <a:ext uri="{FF2B5EF4-FFF2-40B4-BE49-F238E27FC236}">
                <a16:creationId xmlns:a16="http://schemas.microsoft.com/office/drawing/2014/main" id="{7D2E3EA3-C67C-0E46-9130-F74A948911C6}"/>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4">
            <a:extLst>
              <a:ext uri="{FF2B5EF4-FFF2-40B4-BE49-F238E27FC236}">
                <a16:creationId xmlns:a16="http://schemas.microsoft.com/office/drawing/2014/main" id="{FF40C018-6840-9942-A6D4-CE717AB9161D}"/>
              </a:ext>
            </a:extLst>
          </p:cNvPr>
          <p:cNvSpPr txBox="1">
            <a:spLocks/>
          </p:cNvSpPr>
          <p:nvPr/>
        </p:nvSpPr>
        <p:spPr>
          <a:xfrm>
            <a:off x="11664950" y="6457157"/>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48</a:t>
            </a:fld>
            <a:endParaRPr lang="es-ES" dirty="0"/>
          </a:p>
        </p:txBody>
      </p:sp>
    </p:spTree>
    <p:extLst>
      <p:ext uri="{BB962C8B-B14F-4D97-AF65-F5344CB8AC3E}">
        <p14:creationId xmlns:p14="http://schemas.microsoft.com/office/powerpoint/2010/main" val="343992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C82E38-C481-164C-A09C-9C5878A3B274}"/>
              </a:ext>
            </a:extLst>
          </p:cNvPr>
          <p:cNvSpPr>
            <a:spLocks noGrp="1"/>
          </p:cNvSpPr>
          <p:nvPr>
            <p:ph type="title"/>
          </p:nvPr>
        </p:nvSpPr>
        <p:spPr/>
        <p:txBody>
          <a:bodyPr/>
          <a:lstStyle/>
          <a:p>
            <a:r>
              <a:rPr lang="es-ES" dirty="0"/>
              <a:t>Integración con la plataforma de contenedores</a:t>
            </a:r>
          </a:p>
        </p:txBody>
      </p:sp>
      <p:sp>
        <p:nvSpPr>
          <p:cNvPr id="3" name="Marcador de contenido 2">
            <a:extLst>
              <a:ext uri="{FF2B5EF4-FFF2-40B4-BE49-F238E27FC236}">
                <a16:creationId xmlns:a16="http://schemas.microsoft.com/office/drawing/2014/main" id="{6AE1C164-011B-BA47-8922-075287274BFA}"/>
              </a:ext>
            </a:extLst>
          </p:cNvPr>
          <p:cNvSpPr>
            <a:spLocks noGrp="1"/>
          </p:cNvSpPr>
          <p:nvPr>
            <p:ph sz="half" idx="2"/>
          </p:nvPr>
        </p:nvSpPr>
        <p:spPr/>
        <p:txBody>
          <a:bodyPr>
            <a:normAutofit fontScale="62500" lnSpcReduction="20000"/>
          </a:bodyPr>
          <a:lstStyle/>
          <a:p>
            <a:pPr marL="531813" lvl="3" indent="-531813">
              <a:lnSpc>
                <a:spcPct val="150000"/>
              </a:lnSpc>
              <a:spcAft>
                <a:spcPts val="1200"/>
              </a:spcAft>
              <a:buSzPct val="100000"/>
              <a:defRPr/>
            </a:pPr>
            <a:r>
              <a:rPr lang="es-ES" dirty="0"/>
              <a:t>Diferencias entre Java 8 y Java 11</a:t>
            </a:r>
          </a:p>
          <a:p>
            <a:pPr marL="989013" lvl="4" indent="-531813">
              <a:lnSpc>
                <a:spcPct val="150000"/>
              </a:lnSpc>
              <a:spcAft>
                <a:spcPts val="1200"/>
              </a:spcAft>
              <a:buSzPct val="100000"/>
              <a:defRPr/>
            </a:pPr>
            <a:r>
              <a:rPr lang="es-ES" sz="1900" dirty="0" err="1"/>
              <a:t>Nashorn</a:t>
            </a:r>
            <a:r>
              <a:rPr lang="es-ES" sz="1900" dirty="0"/>
              <a:t>: Java 8 incluye el motor de JavaScript </a:t>
            </a:r>
            <a:r>
              <a:rPr lang="es-ES" sz="1900" dirty="0" err="1"/>
              <a:t>Nashorn</a:t>
            </a:r>
            <a:r>
              <a:rPr lang="es-ES" sz="1900" dirty="0"/>
              <a:t>, que permite ejecutar código JavaScript en la plataforma Java. </a:t>
            </a:r>
            <a:r>
              <a:rPr lang="es-ES" sz="1900" dirty="0" err="1"/>
              <a:t>Nashorn</a:t>
            </a:r>
            <a:r>
              <a:rPr lang="es-ES" sz="1900" dirty="0"/>
              <a:t> es una mejora significativa en comparación con </a:t>
            </a:r>
            <a:r>
              <a:rPr lang="es-ES" sz="1900" dirty="0" err="1"/>
              <a:t>Rhino</a:t>
            </a:r>
            <a:r>
              <a:rPr lang="es-ES" sz="1900" dirty="0"/>
              <a:t>, el motor de JavaScript anterior. </a:t>
            </a:r>
            <a:r>
              <a:rPr lang="es-ES" sz="1900" dirty="0" err="1"/>
              <a:t>Nashorn</a:t>
            </a:r>
            <a:r>
              <a:rPr lang="es-ES" sz="1900" dirty="0"/>
              <a:t> tiene un soporte total de la especificación </a:t>
            </a:r>
            <a:r>
              <a:rPr lang="es-ES" sz="1900" dirty="0" err="1"/>
              <a:t>ECMAScript</a:t>
            </a:r>
            <a:r>
              <a:rPr lang="es-ES" sz="1900" dirty="0"/>
              <a:t> 5.1 y compila JavaScript a </a:t>
            </a:r>
            <a:r>
              <a:rPr lang="es-ES" sz="1900" dirty="0" err="1"/>
              <a:t>bytecode</a:t>
            </a:r>
            <a:r>
              <a:rPr lang="es-ES" sz="1900" dirty="0"/>
              <a:t> utilizando las nuevas características de la plataforma, incluyendo </a:t>
            </a:r>
            <a:r>
              <a:rPr lang="es-ES" sz="1900" dirty="0" err="1"/>
              <a:t>invokedynamic</a:t>
            </a:r>
            <a:r>
              <a:rPr lang="es-ES" sz="1900" dirty="0"/>
              <a:t>.</a:t>
            </a:r>
          </a:p>
          <a:p>
            <a:pPr marL="989013" lvl="4" indent="-531813">
              <a:lnSpc>
                <a:spcPct val="150000"/>
              </a:lnSpc>
              <a:spcAft>
                <a:spcPts val="1200"/>
              </a:spcAft>
              <a:buSzPct val="100000"/>
              <a:defRPr/>
            </a:pPr>
            <a:r>
              <a:rPr lang="es-ES" sz="1900" dirty="0"/>
              <a:t>Java 11: Java 11 elimina el motor de </a:t>
            </a:r>
            <a:r>
              <a:rPr lang="es-ES" sz="1900" dirty="0" err="1"/>
              <a:t>Nashorn</a:t>
            </a:r>
            <a:r>
              <a:rPr lang="es-ES" sz="1900" dirty="0"/>
              <a:t>, que servía para ejecutar JavaScript. En su lugar, Java 11 incluye el estándar </a:t>
            </a:r>
            <a:r>
              <a:rPr lang="es-ES" sz="1900" dirty="0" err="1"/>
              <a:t>HTTPClient</a:t>
            </a:r>
            <a:r>
              <a:rPr lang="es-ES" sz="1900" dirty="0"/>
              <a:t>, que se encontraba disponible desde la versión 9 pero en fase de pruebas. Esto indica que Java 11 se enfoca más en la programación de aplicaciones web y en la gestión de peticiones HTTP.</a:t>
            </a:r>
          </a:p>
          <a:p>
            <a:pPr marL="989013" lvl="4" indent="-531813">
              <a:lnSpc>
                <a:spcPct val="150000"/>
              </a:lnSpc>
              <a:spcAft>
                <a:spcPts val="1200"/>
              </a:spcAft>
              <a:buSzPct val="100000"/>
              <a:defRPr/>
            </a:pPr>
            <a:r>
              <a:rPr lang="es-ES" sz="1900" dirty="0"/>
              <a:t>Contenedores: Java 8 y Java 11 comparten la capacidad de ejecutar contenedores, pero Java 11 tiene una mayor integración con contenedores </a:t>
            </a:r>
            <a:r>
              <a:rPr lang="es-ES" sz="1900" dirty="0" err="1"/>
              <a:t>Docker</a:t>
            </a:r>
            <a:r>
              <a:rPr lang="es-ES" sz="1900" dirty="0"/>
              <a:t>. Java 11 admite el uso de contenedores </a:t>
            </a:r>
            <a:r>
              <a:rPr lang="es-ES" sz="1900" dirty="0" err="1"/>
              <a:t>Docker</a:t>
            </a:r>
            <a:r>
              <a:rPr lang="es-ES" sz="1900" dirty="0"/>
              <a:t>, lo que permite a las aplicaciones Java ejecutarse en entornos aislados y portátiles.</a:t>
            </a:r>
          </a:p>
          <a:p>
            <a:pPr marL="989013" lvl="4" indent="-531813">
              <a:lnSpc>
                <a:spcPct val="150000"/>
              </a:lnSpc>
              <a:spcAft>
                <a:spcPts val="1200"/>
              </a:spcAft>
              <a:buSzPct val="100000"/>
              <a:defRPr/>
            </a:pPr>
            <a:r>
              <a:rPr lang="es-ES" sz="1900" dirty="0"/>
              <a:t>Swing: Java 8 y Java 11 comparten la biblioteca Swing para crear interfaces gráficas de usuario. Swing es una biblioteca de clases que proporciona contenedores y componentes gráficos de usuario para crear interfaces de usuario interactivas y funcionales.</a:t>
            </a:r>
          </a:p>
          <a:p>
            <a:pPr marL="989013" lvl="4" indent="-531813">
              <a:lnSpc>
                <a:spcPct val="150000"/>
              </a:lnSpc>
              <a:spcAft>
                <a:spcPts val="1200"/>
              </a:spcAft>
              <a:buSzPct val="100000"/>
              <a:defRPr/>
            </a:pPr>
            <a:r>
              <a:rPr lang="es-ES" sz="1900" dirty="0"/>
              <a:t>Java EE: Java 8 y Java 11 comparten la plataforma Java EE, que admite el uso de contenedores para ejecutar aplicaciones Java. Esto permite a las aplicaciones Java EE ejecutarse en entornos aislados y portátiles.</a:t>
            </a:r>
          </a:p>
          <a:p>
            <a:endParaRPr lang="es-ES" dirty="0"/>
          </a:p>
        </p:txBody>
      </p:sp>
      <p:sp>
        <p:nvSpPr>
          <p:cNvPr id="4" name="Marcador de pie de página 3">
            <a:extLst>
              <a:ext uri="{FF2B5EF4-FFF2-40B4-BE49-F238E27FC236}">
                <a16:creationId xmlns:a16="http://schemas.microsoft.com/office/drawing/2014/main" id="{7D2E3EA3-C67C-0E46-9130-F74A948911C6}"/>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4">
            <a:extLst>
              <a:ext uri="{FF2B5EF4-FFF2-40B4-BE49-F238E27FC236}">
                <a16:creationId xmlns:a16="http://schemas.microsoft.com/office/drawing/2014/main" id="{0C6C22C9-69DE-6D4A-BA81-4BD3FE547D81}"/>
              </a:ext>
            </a:extLst>
          </p:cNvPr>
          <p:cNvSpPr txBox="1">
            <a:spLocks/>
          </p:cNvSpPr>
          <p:nvPr/>
        </p:nvSpPr>
        <p:spPr>
          <a:xfrm>
            <a:off x="11639966" y="6488112"/>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49</a:t>
            </a:fld>
            <a:endParaRPr lang="es-ES" dirty="0"/>
          </a:p>
        </p:txBody>
      </p:sp>
    </p:spTree>
    <p:extLst>
      <p:ext uri="{BB962C8B-B14F-4D97-AF65-F5344CB8AC3E}">
        <p14:creationId xmlns:p14="http://schemas.microsoft.com/office/powerpoint/2010/main" val="1853420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a:t>Visión general de Lambdas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p:txBody>
          <a:bodyPr numCol="1">
            <a:noAutofit/>
          </a:bodyPr>
          <a:lstStyle/>
          <a:p>
            <a:pPr marL="914400" lvl="2" indent="0">
              <a:buNone/>
            </a:pPr>
            <a:endParaRPr lang="es-ES" sz="1200" b="1" dirty="0">
              <a:solidFill>
                <a:srgbClr val="00519F"/>
              </a:solidFill>
            </a:endParaRPr>
          </a:p>
          <a:p>
            <a:pPr marL="531813" lvl="3" indent="-531813">
              <a:lnSpc>
                <a:spcPct val="150000"/>
              </a:lnSpc>
              <a:buSzPct val="100000"/>
            </a:pPr>
            <a:r>
              <a:rPr lang="es-ES" dirty="0"/>
              <a:t>Una interface funcional es una interfaz que proporciona un único método abstracto</a:t>
            </a:r>
          </a:p>
          <a:p>
            <a:pPr lvl="3"/>
            <a:endParaRPr lang="es-ES" sz="1200" dirty="0"/>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B68FDC9B-F2F3-5245-A066-97AABA525023}"/>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32B2F4B1-AD09-6342-BB2B-D855FF4EE0FA}"/>
              </a:ext>
            </a:extLst>
          </p:cNvPr>
          <p:cNvSpPr>
            <a:spLocks noGrp="1"/>
          </p:cNvSpPr>
          <p:nvPr>
            <p:ph type="sldNum" sz="quarter" idx="11"/>
          </p:nvPr>
        </p:nvSpPr>
        <p:spPr/>
        <p:txBody>
          <a:bodyPr/>
          <a:lstStyle/>
          <a:p>
            <a:fld id="{0D6589CA-84B8-4374-A56F-EE47C518290A}" type="slidenum">
              <a:rPr lang="es-ES" smtClean="0"/>
              <a:pPr/>
              <a:t>5</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8" name="6 CuadroTexto">
            <a:extLst>
              <a:ext uri="{FF2B5EF4-FFF2-40B4-BE49-F238E27FC236}">
                <a16:creationId xmlns:a16="http://schemas.microsoft.com/office/drawing/2014/main" id="{9223DC7C-84CC-1F4C-9BA2-3D2C529D9294}"/>
              </a:ext>
            </a:extLst>
          </p:cNvPr>
          <p:cNvSpPr txBox="1"/>
          <p:nvPr/>
        </p:nvSpPr>
        <p:spPr>
          <a:xfrm>
            <a:off x="4020878" y="3805175"/>
            <a:ext cx="2643206" cy="954107"/>
          </a:xfrm>
          <a:prstGeom prst="rect">
            <a:avLst/>
          </a:prstGeom>
          <a:solidFill>
            <a:schemeClr val="accent1">
              <a:lumMod val="20000"/>
              <a:lumOff val="80000"/>
            </a:schemeClr>
          </a:solidFill>
        </p:spPr>
        <p:txBody>
          <a:bodyPr wrap="square" rtlCol="0">
            <a:spAutoFit/>
          </a:bodyPr>
          <a:lstStyle/>
          <a:p>
            <a:r>
              <a:rPr lang="es-ES" sz="1400" dirty="0" err="1"/>
              <a:t>public</a:t>
            </a:r>
            <a:r>
              <a:rPr lang="es-ES" sz="1400" dirty="0"/>
              <a:t> interface Inter1{</a:t>
            </a:r>
          </a:p>
          <a:p>
            <a:r>
              <a:rPr lang="es-ES" sz="1400" dirty="0"/>
              <a:t>    </a:t>
            </a:r>
            <a:r>
              <a:rPr lang="es-ES" sz="1400" dirty="0" err="1"/>
              <a:t>void</a:t>
            </a:r>
            <a:r>
              <a:rPr lang="es-ES" sz="1400" dirty="0"/>
              <a:t> </a:t>
            </a:r>
            <a:r>
              <a:rPr lang="es-ES" sz="1400" dirty="0" err="1"/>
              <a:t>met</a:t>
            </a:r>
            <a:r>
              <a:rPr lang="es-ES" sz="1400" dirty="0"/>
              <a:t>(</a:t>
            </a:r>
            <a:r>
              <a:rPr lang="es-ES" sz="1400" dirty="0" err="1"/>
              <a:t>int</a:t>
            </a:r>
            <a:r>
              <a:rPr lang="es-ES" sz="1400" dirty="0"/>
              <a:t> data);</a:t>
            </a:r>
          </a:p>
          <a:p>
            <a:r>
              <a:rPr lang="es-ES" sz="1400" dirty="0"/>
              <a:t>    default </a:t>
            </a:r>
            <a:r>
              <a:rPr lang="es-ES" sz="1400" dirty="0" err="1"/>
              <a:t>int</a:t>
            </a:r>
            <a:r>
              <a:rPr lang="es-ES" sz="1400" dirty="0"/>
              <a:t> res(){</a:t>
            </a:r>
            <a:r>
              <a:rPr lang="es-ES" sz="1400" dirty="0" err="1"/>
              <a:t>return</a:t>
            </a:r>
            <a:r>
              <a:rPr lang="es-ES" sz="1400" dirty="0"/>
              <a:t> 1;}</a:t>
            </a:r>
          </a:p>
          <a:p>
            <a:r>
              <a:rPr lang="es-ES" sz="1400" dirty="0"/>
              <a:t>}</a:t>
            </a:r>
          </a:p>
        </p:txBody>
      </p:sp>
      <p:sp>
        <p:nvSpPr>
          <p:cNvPr id="14" name="7 CuadroTexto">
            <a:extLst>
              <a:ext uri="{FF2B5EF4-FFF2-40B4-BE49-F238E27FC236}">
                <a16:creationId xmlns:a16="http://schemas.microsoft.com/office/drawing/2014/main" id="{136CBF28-AFE4-0F4B-865D-3A8E1E275420}"/>
              </a:ext>
            </a:extLst>
          </p:cNvPr>
          <p:cNvSpPr txBox="1"/>
          <p:nvPr/>
        </p:nvSpPr>
        <p:spPr>
          <a:xfrm>
            <a:off x="5663952" y="2304977"/>
            <a:ext cx="4143404" cy="954107"/>
          </a:xfrm>
          <a:prstGeom prst="rect">
            <a:avLst/>
          </a:prstGeom>
          <a:solidFill>
            <a:schemeClr val="accent1">
              <a:lumMod val="20000"/>
              <a:lumOff val="80000"/>
            </a:schemeClr>
          </a:solidFill>
        </p:spPr>
        <p:txBody>
          <a:bodyPr wrap="square" rtlCol="0">
            <a:spAutoFit/>
          </a:bodyPr>
          <a:lstStyle/>
          <a:p>
            <a:r>
              <a:rPr lang="es-ES" sz="1400" dirty="0" err="1"/>
              <a:t>public</a:t>
            </a:r>
            <a:r>
              <a:rPr lang="es-ES" sz="1400" dirty="0"/>
              <a:t> interface Inter2{</a:t>
            </a:r>
          </a:p>
          <a:p>
            <a:r>
              <a:rPr lang="es-ES" sz="1400" dirty="0"/>
              <a:t>    </a:t>
            </a:r>
            <a:r>
              <a:rPr lang="es-ES" sz="1400" dirty="0" err="1"/>
              <a:t>boolean</a:t>
            </a:r>
            <a:r>
              <a:rPr lang="es-ES" sz="1400" dirty="0"/>
              <a:t> </a:t>
            </a:r>
            <a:r>
              <a:rPr lang="es-ES" sz="1400" dirty="0" err="1"/>
              <a:t>process</a:t>
            </a:r>
            <a:r>
              <a:rPr lang="es-ES" sz="1400" dirty="0"/>
              <a:t>(</a:t>
            </a:r>
            <a:r>
              <a:rPr lang="es-ES" sz="1400" dirty="0" err="1"/>
              <a:t>int</a:t>
            </a:r>
            <a:r>
              <a:rPr lang="es-ES" sz="1400" dirty="0"/>
              <a:t> n, </a:t>
            </a:r>
            <a:r>
              <a:rPr lang="es-ES" sz="1400" dirty="0" err="1"/>
              <a:t>String</a:t>
            </a:r>
            <a:r>
              <a:rPr lang="es-ES" sz="1400" dirty="0"/>
              <a:t> pt);</a:t>
            </a:r>
          </a:p>
          <a:p>
            <a:r>
              <a:rPr lang="es-ES" sz="1400" dirty="0"/>
              <a:t>    </a:t>
            </a:r>
            <a:r>
              <a:rPr lang="es-ES" sz="1400" dirty="0" err="1"/>
              <a:t>static</a:t>
            </a:r>
            <a:r>
              <a:rPr lang="es-ES" sz="1400" dirty="0"/>
              <a:t> </a:t>
            </a:r>
            <a:r>
              <a:rPr lang="es-ES" sz="1400" dirty="0" err="1"/>
              <a:t>void</a:t>
            </a:r>
            <a:r>
              <a:rPr lang="es-ES" sz="1400" dirty="0"/>
              <a:t> </a:t>
            </a:r>
            <a:r>
              <a:rPr lang="es-ES" sz="1400" dirty="0" err="1"/>
              <a:t>print</a:t>
            </a:r>
            <a:r>
              <a:rPr lang="es-ES" sz="1400" dirty="0"/>
              <a:t>(){}</a:t>
            </a:r>
          </a:p>
          <a:p>
            <a:r>
              <a:rPr lang="es-ES" sz="1400" dirty="0"/>
              <a:t>}</a:t>
            </a:r>
          </a:p>
        </p:txBody>
      </p:sp>
      <p:sp>
        <p:nvSpPr>
          <p:cNvPr id="15" name="8 CuadroTexto">
            <a:extLst>
              <a:ext uri="{FF2B5EF4-FFF2-40B4-BE49-F238E27FC236}">
                <a16:creationId xmlns:a16="http://schemas.microsoft.com/office/drawing/2014/main" id="{BACAE78B-2C0D-2645-A725-8043104E1289}"/>
              </a:ext>
            </a:extLst>
          </p:cNvPr>
          <p:cNvSpPr txBox="1"/>
          <p:nvPr/>
        </p:nvSpPr>
        <p:spPr>
          <a:xfrm>
            <a:off x="2520680" y="2304976"/>
            <a:ext cx="2643206" cy="738664"/>
          </a:xfrm>
          <a:prstGeom prst="rect">
            <a:avLst/>
          </a:prstGeom>
          <a:solidFill>
            <a:schemeClr val="accent1">
              <a:lumMod val="20000"/>
              <a:lumOff val="80000"/>
            </a:schemeClr>
          </a:solidFill>
        </p:spPr>
        <p:txBody>
          <a:bodyPr wrap="square" rtlCol="0">
            <a:spAutoFit/>
          </a:bodyPr>
          <a:lstStyle/>
          <a:p>
            <a:r>
              <a:rPr lang="es-ES" sz="1400" dirty="0" err="1"/>
              <a:t>public</a:t>
            </a:r>
            <a:r>
              <a:rPr lang="es-ES" sz="1400" dirty="0"/>
              <a:t> interface </a:t>
            </a:r>
            <a:r>
              <a:rPr lang="es-ES" sz="1400" dirty="0" err="1"/>
              <a:t>Runnable</a:t>
            </a:r>
            <a:r>
              <a:rPr lang="es-ES" sz="1400" dirty="0"/>
              <a:t>{</a:t>
            </a:r>
          </a:p>
          <a:p>
            <a:r>
              <a:rPr lang="es-ES" sz="1400" dirty="0"/>
              <a:t>    </a:t>
            </a:r>
            <a:r>
              <a:rPr lang="es-ES" sz="1400" dirty="0" err="1"/>
              <a:t>void</a:t>
            </a:r>
            <a:r>
              <a:rPr lang="es-ES" sz="1400" dirty="0"/>
              <a:t> </a:t>
            </a:r>
            <a:r>
              <a:rPr lang="es-ES" sz="1400" dirty="0" err="1"/>
              <a:t>run</a:t>
            </a:r>
            <a:r>
              <a:rPr lang="es-ES" sz="1400" dirty="0"/>
              <a:t>();</a:t>
            </a:r>
          </a:p>
          <a:p>
            <a:r>
              <a:rPr lang="es-ES" sz="1400" dirty="0"/>
              <a:t>}</a:t>
            </a:r>
          </a:p>
        </p:txBody>
      </p:sp>
    </p:spTree>
    <p:extLst>
      <p:ext uri="{BB962C8B-B14F-4D97-AF65-F5344CB8AC3E}">
        <p14:creationId xmlns:p14="http://schemas.microsoft.com/office/powerpoint/2010/main" val="1431250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4426CE-1882-B542-934C-D90C1F1C49DD}"/>
              </a:ext>
            </a:extLst>
          </p:cNvPr>
          <p:cNvSpPr>
            <a:spLocks noGrp="1"/>
          </p:cNvSpPr>
          <p:nvPr>
            <p:ph type="title"/>
          </p:nvPr>
        </p:nvSpPr>
        <p:spPr/>
        <p:txBody>
          <a:bodyPr/>
          <a:lstStyle/>
          <a:p>
            <a:r>
              <a:rPr lang="es-ES" dirty="0" err="1"/>
              <a:t>Closures</a:t>
            </a:r>
            <a:endParaRPr lang="es-ES" dirty="0"/>
          </a:p>
        </p:txBody>
      </p:sp>
      <p:sp>
        <p:nvSpPr>
          <p:cNvPr id="3" name="Marcador de contenido 2">
            <a:extLst>
              <a:ext uri="{FF2B5EF4-FFF2-40B4-BE49-F238E27FC236}">
                <a16:creationId xmlns:a16="http://schemas.microsoft.com/office/drawing/2014/main" id="{15098FA9-DA12-8944-BD1D-A69E53D84396}"/>
              </a:ext>
            </a:extLst>
          </p:cNvPr>
          <p:cNvSpPr>
            <a:spLocks noGrp="1"/>
          </p:cNvSpPr>
          <p:nvPr>
            <p:ph sz="half" idx="2"/>
          </p:nvPr>
        </p:nvSpPr>
        <p:spPr/>
        <p:txBody>
          <a:bodyPr/>
          <a:lstStyle/>
          <a:p>
            <a:pPr marL="531813" lvl="3" indent="-531813">
              <a:lnSpc>
                <a:spcPct val="130000"/>
              </a:lnSpc>
              <a:spcAft>
                <a:spcPts val="1200"/>
              </a:spcAft>
              <a:buSzPct val="100000"/>
              <a:defRPr/>
            </a:pPr>
            <a:r>
              <a:rPr lang="es-ES" sz="1200" dirty="0"/>
              <a:t>Los </a:t>
            </a:r>
            <a:r>
              <a:rPr lang="es-ES" sz="1200" dirty="0" err="1"/>
              <a:t>closures</a:t>
            </a:r>
            <a:r>
              <a:rPr lang="es-ES" sz="1200" dirty="0"/>
              <a:t> son un concepto de programación que se encuentra en diferentes lenguajes de programación, como Java, </a:t>
            </a:r>
            <a:r>
              <a:rPr lang="es-ES" sz="1200" dirty="0" err="1"/>
              <a:t>Groovy</a:t>
            </a:r>
            <a:r>
              <a:rPr lang="es-ES" sz="1200" dirty="0"/>
              <a:t>, </a:t>
            </a:r>
            <a:r>
              <a:rPr lang="es-ES" sz="1200" dirty="0" err="1"/>
              <a:t>Scala</a:t>
            </a:r>
            <a:r>
              <a:rPr lang="es-ES" sz="1200" dirty="0"/>
              <a:t>, Python, entre otros.</a:t>
            </a:r>
          </a:p>
          <a:p>
            <a:pPr marL="531813" lvl="3" indent="-531813">
              <a:lnSpc>
                <a:spcPct val="130000"/>
              </a:lnSpc>
              <a:spcAft>
                <a:spcPts val="1200"/>
              </a:spcAft>
              <a:buSzPct val="100000"/>
              <a:defRPr/>
            </a:pPr>
            <a:r>
              <a:rPr lang="es-ES" sz="1200" dirty="0"/>
              <a:t> Un </a:t>
            </a:r>
            <a:r>
              <a:rPr lang="es-ES" sz="1200" dirty="0" err="1"/>
              <a:t>closure</a:t>
            </a:r>
            <a:r>
              <a:rPr lang="es-ES" sz="1200" dirty="0"/>
              <a:t> es una función que hereda el contexto de otra función, lo que le permite acceder a las variables utilizadas en la función externa.</a:t>
            </a:r>
          </a:p>
          <a:p>
            <a:pPr marL="531813" lvl="3" indent="-531813">
              <a:lnSpc>
                <a:spcPct val="130000"/>
              </a:lnSpc>
              <a:spcAft>
                <a:spcPts val="1200"/>
              </a:spcAft>
              <a:buSzPct val="100000"/>
              <a:defRPr/>
            </a:pPr>
            <a:r>
              <a:rPr lang="es-ES" sz="1200" dirty="0"/>
              <a:t>En Java 11, si bien no hay una implementación nativa de </a:t>
            </a:r>
            <a:r>
              <a:rPr lang="es-ES" sz="1200" dirty="0" err="1"/>
              <a:t>closures</a:t>
            </a:r>
            <a:r>
              <a:rPr lang="es-ES" sz="1200" dirty="0"/>
              <a:t> como en otros lenguajes, se pueden simular utilizando clases anónimas. </a:t>
            </a:r>
          </a:p>
          <a:p>
            <a:pPr marL="531813" lvl="3" indent="-531813">
              <a:lnSpc>
                <a:spcPct val="130000"/>
              </a:lnSpc>
              <a:spcAft>
                <a:spcPts val="1200"/>
              </a:spcAft>
              <a:buSzPct val="100000"/>
              <a:defRPr/>
            </a:pPr>
            <a:r>
              <a:rPr lang="es-ES" sz="1200" dirty="0"/>
              <a:t>Esto permite pasar un bloque de código como argumento a una función, lo que facilita la implementación de consultas y operaciones sobre colecciones.</a:t>
            </a:r>
          </a:p>
        </p:txBody>
      </p:sp>
      <p:sp>
        <p:nvSpPr>
          <p:cNvPr id="4" name="Marcador de pie de página 3">
            <a:extLst>
              <a:ext uri="{FF2B5EF4-FFF2-40B4-BE49-F238E27FC236}">
                <a16:creationId xmlns:a16="http://schemas.microsoft.com/office/drawing/2014/main" id="{D5E6B179-7D4A-1843-AC12-74CD89D29781}"/>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4">
            <a:extLst>
              <a:ext uri="{FF2B5EF4-FFF2-40B4-BE49-F238E27FC236}">
                <a16:creationId xmlns:a16="http://schemas.microsoft.com/office/drawing/2014/main" id="{93983852-591B-4940-A5D4-BE89F8E242DB}"/>
              </a:ext>
            </a:extLst>
          </p:cNvPr>
          <p:cNvSpPr txBox="1">
            <a:spLocks/>
          </p:cNvSpPr>
          <p:nvPr/>
        </p:nvSpPr>
        <p:spPr>
          <a:xfrm>
            <a:off x="11568277" y="6452394"/>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50</a:t>
            </a:fld>
            <a:endParaRPr lang="es-ES" dirty="0"/>
          </a:p>
        </p:txBody>
      </p:sp>
    </p:spTree>
    <p:extLst>
      <p:ext uri="{BB962C8B-B14F-4D97-AF65-F5344CB8AC3E}">
        <p14:creationId xmlns:p14="http://schemas.microsoft.com/office/powerpoint/2010/main" val="32864163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69CE6D-09DE-C14C-BD81-74A2E542ACE4}"/>
              </a:ext>
            </a:extLst>
          </p:cNvPr>
          <p:cNvSpPr>
            <a:spLocks noGrp="1"/>
          </p:cNvSpPr>
          <p:nvPr>
            <p:ph type="title"/>
          </p:nvPr>
        </p:nvSpPr>
        <p:spPr/>
        <p:txBody>
          <a:bodyPr/>
          <a:lstStyle/>
          <a:p>
            <a:r>
              <a:rPr lang="es-ES" dirty="0" err="1"/>
              <a:t>Pattern</a:t>
            </a:r>
            <a:r>
              <a:rPr lang="es-ES" dirty="0"/>
              <a:t> </a:t>
            </a:r>
            <a:r>
              <a:rPr lang="es-ES" dirty="0" err="1"/>
              <a:t>Matching</a:t>
            </a:r>
            <a:endParaRPr lang="es-ES" dirty="0"/>
          </a:p>
        </p:txBody>
      </p:sp>
      <p:sp>
        <p:nvSpPr>
          <p:cNvPr id="3" name="Marcador de contenido 2">
            <a:extLst>
              <a:ext uri="{FF2B5EF4-FFF2-40B4-BE49-F238E27FC236}">
                <a16:creationId xmlns:a16="http://schemas.microsoft.com/office/drawing/2014/main" id="{64CD9B8E-052E-6D4E-A632-260DCC18723E}"/>
              </a:ext>
            </a:extLst>
          </p:cNvPr>
          <p:cNvSpPr>
            <a:spLocks noGrp="1"/>
          </p:cNvSpPr>
          <p:nvPr>
            <p:ph sz="half" idx="2"/>
          </p:nvPr>
        </p:nvSpPr>
        <p:spPr/>
        <p:txBody>
          <a:bodyPr>
            <a:normAutofit lnSpcReduction="10000"/>
          </a:bodyPr>
          <a:lstStyle/>
          <a:p>
            <a:pPr marL="531813" lvl="3" indent="-531813">
              <a:lnSpc>
                <a:spcPct val="100000"/>
              </a:lnSpc>
              <a:spcAft>
                <a:spcPts val="1200"/>
              </a:spcAft>
              <a:buSzPct val="100000"/>
              <a:defRPr/>
            </a:pPr>
            <a:r>
              <a:rPr lang="es-ES" dirty="0"/>
              <a:t>El </a:t>
            </a:r>
            <a:r>
              <a:rPr lang="es-ES" dirty="0" err="1"/>
              <a:t>Pattern</a:t>
            </a:r>
            <a:r>
              <a:rPr lang="es-ES" dirty="0"/>
              <a:t> </a:t>
            </a:r>
            <a:r>
              <a:rPr lang="es-ES" dirty="0" err="1"/>
              <a:t>Matching</a:t>
            </a:r>
            <a:r>
              <a:rPr lang="es-ES" dirty="0"/>
              <a:t> en Java 11 se introdujo a través de dos </a:t>
            </a:r>
            <a:r>
              <a:rPr lang="es-ES" dirty="0" err="1"/>
              <a:t>JEPs</a:t>
            </a:r>
            <a:r>
              <a:rPr lang="es-ES" dirty="0"/>
              <a:t> (JEP 305 y JEP 394):</a:t>
            </a:r>
          </a:p>
          <a:p>
            <a:pPr marL="531813" lvl="3" indent="-531813">
              <a:lnSpc>
                <a:spcPct val="100000"/>
              </a:lnSpc>
              <a:spcAft>
                <a:spcPts val="1200"/>
              </a:spcAft>
              <a:buSzPct val="100000"/>
              <a:defRPr/>
            </a:pPr>
            <a:r>
              <a:rPr lang="es-ES" dirty="0" err="1"/>
              <a:t>Pattern</a:t>
            </a:r>
            <a:r>
              <a:rPr lang="es-ES" dirty="0"/>
              <a:t> </a:t>
            </a:r>
            <a:r>
              <a:rPr lang="es-ES" dirty="0" err="1"/>
              <a:t>Matching</a:t>
            </a:r>
            <a:r>
              <a:rPr lang="es-ES" dirty="0"/>
              <a:t> para el operador </a:t>
            </a:r>
            <a:r>
              <a:rPr lang="es-ES" dirty="0" err="1"/>
              <a:t>instanceof</a:t>
            </a:r>
            <a:r>
              <a:rPr lang="es-ES" dirty="0"/>
              <a:t>:</a:t>
            </a:r>
          </a:p>
          <a:p>
            <a:pPr marL="989013" lvl="4" indent="-531813">
              <a:lnSpc>
                <a:spcPct val="110000"/>
              </a:lnSpc>
              <a:spcAft>
                <a:spcPts val="600"/>
              </a:spcAft>
              <a:buSzPct val="100000"/>
              <a:defRPr/>
            </a:pPr>
            <a:r>
              <a:rPr lang="es-ES" dirty="0"/>
              <a:t>Permite realizar pruebas de tipo y extraer datos de objetos de manera más concisa y segura.</a:t>
            </a:r>
          </a:p>
          <a:p>
            <a:pPr marL="989013" lvl="4" indent="-531813">
              <a:lnSpc>
                <a:spcPct val="110000"/>
              </a:lnSpc>
              <a:spcAft>
                <a:spcPts val="600"/>
              </a:spcAft>
              <a:buSzPct val="100000"/>
              <a:defRPr/>
            </a:pPr>
            <a:r>
              <a:rPr lang="es-ES" dirty="0"/>
              <a:t>Elimina la necesidad de realizar conversiones explícitas después de las comprobaciones de tipo.</a:t>
            </a:r>
          </a:p>
          <a:p>
            <a:pPr marL="989013" lvl="4" indent="-531813">
              <a:lnSpc>
                <a:spcPct val="110000"/>
              </a:lnSpc>
              <a:spcAft>
                <a:spcPts val="600"/>
              </a:spcAft>
              <a:buSzPct val="100000"/>
              <a:defRPr/>
            </a:pPr>
            <a:r>
              <a:rPr lang="es-ES" dirty="0"/>
              <a:t>Permite utilizar variables de patrón en las expresiones de los condicionales.</a:t>
            </a:r>
          </a:p>
          <a:p>
            <a:pPr marL="531813" lvl="3" indent="-531813">
              <a:lnSpc>
                <a:spcPct val="100000"/>
              </a:lnSpc>
              <a:spcAft>
                <a:spcPts val="1200"/>
              </a:spcAft>
              <a:buSzPct val="100000"/>
              <a:defRPr/>
            </a:pPr>
            <a:endParaRPr lang="es-ES" dirty="0"/>
          </a:p>
          <a:p>
            <a:pPr marL="531813" lvl="3" indent="-531813">
              <a:lnSpc>
                <a:spcPct val="100000"/>
              </a:lnSpc>
              <a:spcAft>
                <a:spcPts val="1200"/>
              </a:spcAft>
              <a:buSzPct val="100000"/>
              <a:defRPr/>
            </a:pPr>
            <a:r>
              <a:rPr lang="es-ES" dirty="0" err="1"/>
              <a:t>Pattern</a:t>
            </a:r>
            <a:r>
              <a:rPr lang="es-ES" dirty="0"/>
              <a:t> </a:t>
            </a:r>
            <a:r>
              <a:rPr lang="es-ES" dirty="0" err="1"/>
              <a:t>Matching</a:t>
            </a:r>
            <a:r>
              <a:rPr lang="es-ES" dirty="0"/>
              <a:t> para las expresiones y sentencias </a:t>
            </a:r>
            <a:r>
              <a:rPr lang="es-ES" dirty="0" err="1"/>
              <a:t>switch</a:t>
            </a:r>
            <a:r>
              <a:rPr lang="es-ES" dirty="0"/>
              <a:t>:</a:t>
            </a:r>
          </a:p>
          <a:p>
            <a:pPr marL="989013" lvl="4" indent="-531813">
              <a:lnSpc>
                <a:spcPct val="110000"/>
              </a:lnSpc>
              <a:spcAft>
                <a:spcPts val="600"/>
              </a:spcAft>
              <a:buSzPct val="100000"/>
              <a:defRPr/>
            </a:pPr>
            <a:r>
              <a:rPr lang="es-ES" dirty="0"/>
              <a:t>Permite realizar coincidencias de patrones más complejas, como coincidir con campos de registros o rangos de valores.</a:t>
            </a:r>
          </a:p>
          <a:p>
            <a:pPr marL="989013" lvl="4" indent="-531813">
              <a:lnSpc>
                <a:spcPct val="110000"/>
              </a:lnSpc>
              <a:spcAft>
                <a:spcPts val="600"/>
              </a:spcAft>
              <a:buSzPct val="100000"/>
              <a:defRPr/>
            </a:pPr>
            <a:r>
              <a:rPr lang="es-ES" dirty="0"/>
              <a:t>Introduce nuevas sintaxis como los "patrones guardados" y los "patrones entre paréntesis" para refinar las condiciones de coincidencia.</a:t>
            </a:r>
          </a:p>
          <a:p>
            <a:pPr marL="989013" lvl="4" indent="-531813">
              <a:lnSpc>
                <a:spcPct val="110000"/>
              </a:lnSpc>
              <a:spcAft>
                <a:spcPts val="600"/>
              </a:spcAft>
              <a:buSzPct val="100000"/>
              <a:defRPr/>
            </a:pPr>
            <a:r>
              <a:rPr lang="es-ES" dirty="0"/>
              <a:t>Hace que el código sea más legible y preciso al poder coincidir con valores reales, en lugar de solo tipos.</a:t>
            </a:r>
          </a:p>
          <a:p>
            <a:endParaRPr lang="es-ES" dirty="0"/>
          </a:p>
        </p:txBody>
      </p:sp>
      <p:sp>
        <p:nvSpPr>
          <p:cNvPr id="4" name="Marcador de pie de página 3">
            <a:extLst>
              <a:ext uri="{FF2B5EF4-FFF2-40B4-BE49-F238E27FC236}">
                <a16:creationId xmlns:a16="http://schemas.microsoft.com/office/drawing/2014/main" id="{1E8E48A0-854E-654C-9B7C-C373B041C8D6}"/>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4">
            <a:extLst>
              <a:ext uri="{FF2B5EF4-FFF2-40B4-BE49-F238E27FC236}">
                <a16:creationId xmlns:a16="http://schemas.microsoft.com/office/drawing/2014/main" id="{1FCC88E1-37D1-924F-93A3-698CE3150D98}"/>
              </a:ext>
            </a:extLst>
          </p:cNvPr>
          <p:cNvSpPr txBox="1">
            <a:spLocks/>
          </p:cNvSpPr>
          <p:nvPr/>
        </p:nvSpPr>
        <p:spPr>
          <a:xfrm>
            <a:off x="11654957" y="6452394"/>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51</a:t>
            </a:fld>
            <a:endParaRPr lang="es-ES" dirty="0"/>
          </a:p>
        </p:txBody>
      </p:sp>
    </p:spTree>
    <p:extLst>
      <p:ext uri="{BB962C8B-B14F-4D97-AF65-F5344CB8AC3E}">
        <p14:creationId xmlns:p14="http://schemas.microsoft.com/office/powerpoint/2010/main" val="1357038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69CE6D-09DE-C14C-BD81-74A2E542ACE4}"/>
              </a:ext>
            </a:extLst>
          </p:cNvPr>
          <p:cNvSpPr>
            <a:spLocks noGrp="1"/>
          </p:cNvSpPr>
          <p:nvPr>
            <p:ph type="title"/>
          </p:nvPr>
        </p:nvSpPr>
        <p:spPr/>
        <p:txBody>
          <a:bodyPr/>
          <a:lstStyle/>
          <a:p>
            <a:r>
              <a:rPr lang="es-ES" dirty="0" err="1"/>
              <a:t>Pattern</a:t>
            </a:r>
            <a:r>
              <a:rPr lang="es-ES" dirty="0"/>
              <a:t> </a:t>
            </a:r>
            <a:r>
              <a:rPr lang="es-ES" dirty="0" err="1"/>
              <a:t>Matching</a:t>
            </a:r>
            <a:endParaRPr lang="es-ES" dirty="0"/>
          </a:p>
        </p:txBody>
      </p:sp>
      <p:sp>
        <p:nvSpPr>
          <p:cNvPr id="3" name="Marcador de contenido 2">
            <a:extLst>
              <a:ext uri="{FF2B5EF4-FFF2-40B4-BE49-F238E27FC236}">
                <a16:creationId xmlns:a16="http://schemas.microsoft.com/office/drawing/2014/main" id="{64CD9B8E-052E-6D4E-A632-260DCC18723E}"/>
              </a:ext>
            </a:extLst>
          </p:cNvPr>
          <p:cNvSpPr>
            <a:spLocks noGrp="1"/>
          </p:cNvSpPr>
          <p:nvPr>
            <p:ph sz="half" idx="2"/>
          </p:nvPr>
        </p:nvSpPr>
        <p:spPr/>
        <p:txBody>
          <a:bodyPr>
            <a:normAutofit/>
          </a:bodyPr>
          <a:lstStyle/>
          <a:p>
            <a:pPr marL="531813" lvl="3" indent="-531813">
              <a:lnSpc>
                <a:spcPct val="100000"/>
              </a:lnSpc>
              <a:spcAft>
                <a:spcPts val="1200"/>
              </a:spcAft>
              <a:buSzPct val="100000"/>
              <a:defRPr/>
            </a:pPr>
            <a:r>
              <a:rPr lang="es-ES" dirty="0" err="1"/>
              <a:t>Pattern</a:t>
            </a:r>
            <a:r>
              <a:rPr lang="es-ES" dirty="0"/>
              <a:t> </a:t>
            </a:r>
            <a:r>
              <a:rPr lang="es-ES" dirty="0" err="1"/>
              <a:t>Matching</a:t>
            </a:r>
            <a:r>
              <a:rPr lang="es-ES" dirty="0"/>
              <a:t> para el operador </a:t>
            </a:r>
            <a:r>
              <a:rPr lang="es-ES" dirty="0" err="1"/>
              <a:t>instanceof</a:t>
            </a:r>
            <a:r>
              <a:rPr lang="es-ES" dirty="0"/>
              <a:t>:</a:t>
            </a:r>
          </a:p>
        </p:txBody>
      </p:sp>
      <p:sp>
        <p:nvSpPr>
          <p:cNvPr id="4" name="Marcador de pie de página 3">
            <a:extLst>
              <a:ext uri="{FF2B5EF4-FFF2-40B4-BE49-F238E27FC236}">
                <a16:creationId xmlns:a16="http://schemas.microsoft.com/office/drawing/2014/main" id="{1E8E48A0-854E-654C-9B7C-C373B041C8D6}"/>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4">
            <a:extLst>
              <a:ext uri="{FF2B5EF4-FFF2-40B4-BE49-F238E27FC236}">
                <a16:creationId xmlns:a16="http://schemas.microsoft.com/office/drawing/2014/main" id="{1FCC88E1-37D1-924F-93A3-698CE3150D98}"/>
              </a:ext>
            </a:extLst>
          </p:cNvPr>
          <p:cNvSpPr txBox="1">
            <a:spLocks/>
          </p:cNvSpPr>
          <p:nvPr/>
        </p:nvSpPr>
        <p:spPr>
          <a:xfrm>
            <a:off x="11654957" y="6452394"/>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52</a:t>
            </a:fld>
            <a:endParaRPr lang="es-ES" dirty="0"/>
          </a:p>
        </p:txBody>
      </p:sp>
      <p:pic>
        <p:nvPicPr>
          <p:cNvPr id="7" name="Imagen 6">
            <a:extLst>
              <a:ext uri="{FF2B5EF4-FFF2-40B4-BE49-F238E27FC236}">
                <a16:creationId xmlns:a16="http://schemas.microsoft.com/office/drawing/2014/main" id="{7B56543F-0501-A443-8B74-C6363E91BCB9}"/>
              </a:ext>
            </a:extLst>
          </p:cNvPr>
          <p:cNvPicPr>
            <a:picLocks noChangeAspect="1"/>
          </p:cNvPicPr>
          <p:nvPr/>
        </p:nvPicPr>
        <p:blipFill>
          <a:blip r:embed="rId2"/>
          <a:stretch>
            <a:fillRect/>
          </a:stretch>
        </p:blipFill>
        <p:spPr>
          <a:xfrm>
            <a:off x="1775795" y="2090446"/>
            <a:ext cx="9246793" cy="2677108"/>
          </a:xfrm>
          <a:prstGeom prst="rect">
            <a:avLst/>
          </a:prstGeom>
        </p:spPr>
      </p:pic>
    </p:spTree>
    <p:extLst>
      <p:ext uri="{BB962C8B-B14F-4D97-AF65-F5344CB8AC3E}">
        <p14:creationId xmlns:p14="http://schemas.microsoft.com/office/powerpoint/2010/main" val="2136776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69CE6D-09DE-C14C-BD81-74A2E542ACE4}"/>
              </a:ext>
            </a:extLst>
          </p:cNvPr>
          <p:cNvSpPr>
            <a:spLocks noGrp="1"/>
          </p:cNvSpPr>
          <p:nvPr>
            <p:ph type="title"/>
          </p:nvPr>
        </p:nvSpPr>
        <p:spPr/>
        <p:txBody>
          <a:bodyPr/>
          <a:lstStyle/>
          <a:p>
            <a:r>
              <a:rPr lang="es-ES" dirty="0" err="1"/>
              <a:t>Pattern</a:t>
            </a:r>
            <a:r>
              <a:rPr lang="es-ES" dirty="0"/>
              <a:t> </a:t>
            </a:r>
            <a:r>
              <a:rPr lang="es-ES" dirty="0" err="1"/>
              <a:t>Matching</a:t>
            </a:r>
            <a:endParaRPr lang="es-ES" dirty="0"/>
          </a:p>
        </p:txBody>
      </p:sp>
      <p:sp>
        <p:nvSpPr>
          <p:cNvPr id="3" name="Marcador de contenido 2">
            <a:extLst>
              <a:ext uri="{FF2B5EF4-FFF2-40B4-BE49-F238E27FC236}">
                <a16:creationId xmlns:a16="http://schemas.microsoft.com/office/drawing/2014/main" id="{64CD9B8E-052E-6D4E-A632-260DCC18723E}"/>
              </a:ext>
            </a:extLst>
          </p:cNvPr>
          <p:cNvSpPr>
            <a:spLocks noGrp="1"/>
          </p:cNvSpPr>
          <p:nvPr>
            <p:ph sz="half" idx="2"/>
          </p:nvPr>
        </p:nvSpPr>
        <p:spPr/>
        <p:txBody>
          <a:bodyPr>
            <a:normAutofit/>
          </a:bodyPr>
          <a:lstStyle/>
          <a:p>
            <a:pPr marL="531813" lvl="3" indent="-531813">
              <a:lnSpc>
                <a:spcPct val="100000"/>
              </a:lnSpc>
              <a:spcAft>
                <a:spcPts val="1200"/>
              </a:spcAft>
              <a:buSzPct val="100000"/>
              <a:defRPr/>
            </a:pPr>
            <a:r>
              <a:rPr lang="es-ES" dirty="0" err="1"/>
              <a:t>Pattern</a:t>
            </a:r>
            <a:r>
              <a:rPr lang="es-ES" dirty="0"/>
              <a:t> </a:t>
            </a:r>
            <a:r>
              <a:rPr lang="es-ES" dirty="0" err="1"/>
              <a:t>Matching</a:t>
            </a:r>
            <a:r>
              <a:rPr lang="es-ES" dirty="0"/>
              <a:t> para las expresiones y sentencias </a:t>
            </a:r>
            <a:r>
              <a:rPr lang="es-ES" dirty="0" err="1"/>
              <a:t>switch</a:t>
            </a:r>
            <a:r>
              <a:rPr lang="es-ES" dirty="0"/>
              <a:t>:</a:t>
            </a:r>
          </a:p>
        </p:txBody>
      </p:sp>
      <p:sp>
        <p:nvSpPr>
          <p:cNvPr id="4" name="Marcador de pie de página 3">
            <a:extLst>
              <a:ext uri="{FF2B5EF4-FFF2-40B4-BE49-F238E27FC236}">
                <a16:creationId xmlns:a16="http://schemas.microsoft.com/office/drawing/2014/main" id="{1E8E48A0-854E-654C-9B7C-C373B041C8D6}"/>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4">
            <a:extLst>
              <a:ext uri="{FF2B5EF4-FFF2-40B4-BE49-F238E27FC236}">
                <a16:creationId xmlns:a16="http://schemas.microsoft.com/office/drawing/2014/main" id="{1FCC88E1-37D1-924F-93A3-698CE3150D98}"/>
              </a:ext>
            </a:extLst>
          </p:cNvPr>
          <p:cNvSpPr txBox="1">
            <a:spLocks/>
          </p:cNvSpPr>
          <p:nvPr/>
        </p:nvSpPr>
        <p:spPr>
          <a:xfrm>
            <a:off x="11654957" y="6452394"/>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53</a:t>
            </a:fld>
            <a:endParaRPr lang="es-ES" dirty="0"/>
          </a:p>
        </p:txBody>
      </p:sp>
      <p:pic>
        <p:nvPicPr>
          <p:cNvPr id="7" name="Imagen 6">
            <a:extLst>
              <a:ext uri="{FF2B5EF4-FFF2-40B4-BE49-F238E27FC236}">
                <a16:creationId xmlns:a16="http://schemas.microsoft.com/office/drawing/2014/main" id="{7420DB9E-B56B-E54A-876F-0746BA0F5744}"/>
              </a:ext>
            </a:extLst>
          </p:cNvPr>
          <p:cNvPicPr>
            <a:picLocks noChangeAspect="1"/>
          </p:cNvPicPr>
          <p:nvPr/>
        </p:nvPicPr>
        <p:blipFill>
          <a:blip r:embed="rId2"/>
          <a:stretch>
            <a:fillRect/>
          </a:stretch>
        </p:blipFill>
        <p:spPr>
          <a:xfrm>
            <a:off x="1790700" y="1974850"/>
            <a:ext cx="8610600" cy="2908300"/>
          </a:xfrm>
          <a:prstGeom prst="rect">
            <a:avLst/>
          </a:prstGeom>
        </p:spPr>
      </p:pic>
    </p:spTree>
    <p:extLst>
      <p:ext uri="{BB962C8B-B14F-4D97-AF65-F5344CB8AC3E}">
        <p14:creationId xmlns:p14="http://schemas.microsoft.com/office/powerpoint/2010/main" val="1267660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0C37C1-C4D0-4C40-B251-AF1FEA4563A0}"/>
              </a:ext>
            </a:extLst>
          </p:cNvPr>
          <p:cNvSpPr>
            <a:spLocks noGrp="1"/>
          </p:cNvSpPr>
          <p:nvPr>
            <p:ph type="title"/>
          </p:nvPr>
        </p:nvSpPr>
        <p:spPr/>
        <p:txBody>
          <a:bodyPr/>
          <a:lstStyle/>
          <a:p>
            <a:r>
              <a:rPr lang="es-ES" dirty="0"/>
              <a:t>JVM </a:t>
            </a:r>
            <a:r>
              <a:rPr lang="es-ES" dirty="0" err="1"/>
              <a:t>Constants</a:t>
            </a:r>
            <a:endParaRPr lang="es-ES" dirty="0"/>
          </a:p>
        </p:txBody>
      </p:sp>
      <p:sp>
        <p:nvSpPr>
          <p:cNvPr id="3" name="Marcador de contenido 2">
            <a:extLst>
              <a:ext uri="{FF2B5EF4-FFF2-40B4-BE49-F238E27FC236}">
                <a16:creationId xmlns:a16="http://schemas.microsoft.com/office/drawing/2014/main" id="{CFDB45A2-B64C-2942-9E85-3FAB4F1E3EED}"/>
              </a:ext>
            </a:extLst>
          </p:cNvPr>
          <p:cNvSpPr>
            <a:spLocks noGrp="1"/>
          </p:cNvSpPr>
          <p:nvPr>
            <p:ph sz="half" idx="2"/>
          </p:nvPr>
        </p:nvSpPr>
        <p:spPr/>
        <p:txBody>
          <a:bodyPr/>
          <a:lstStyle/>
          <a:p>
            <a:pPr marL="531813" lvl="3" indent="-531813">
              <a:lnSpc>
                <a:spcPct val="150000"/>
              </a:lnSpc>
              <a:buSzPct val="100000"/>
            </a:pPr>
            <a:r>
              <a:rPr lang="es-ES" dirty="0"/>
              <a:t>Los JVM </a:t>
            </a:r>
            <a:r>
              <a:rPr lang="es-ES" dirty="0" err="1"/>
              <a:t>Constants</a:t>
            </a:r>
            <a:r>
              <a:rPr lang="es-ES" dirty="0"/>
              <a:t> en Java 11 representan una mejora en la forma de manejar y representar los valores constantes en las clases Java, lo que se traduce en una mayor eficiencia, rendimiento y flexibilidad para los desarrolladores.</a:t>
            </a:r>
          </a:p>
          <a:p>
            <a:pPr marL="531813" lvl="3" indent="-531813">
              <a:lnSpc>
                <a:spcPct val="150000"/>
              </a:lnSpc>
              <a:buSzPct val="100000"/>
            </a:pPr>
            <a:r>
              <a:rPr lang="es-ES" dirty="0"/>
              <a:t>En Java 11, podemos utilizar la API de constantes de la JVM para acceder a estas constantes de manera más eficiente:</a:t>
            </a:r>
          </a:p>
          <a:p>
            <a:pPr marL="531813" lvl="3" indent="-531813">
              <a:lnSpc>
                <a:spcPct val="150000"/>
              </a:lnSpc>
              <a:buSzPct val="100000"/>
            </a:pPr>
            <a:endParaRPr lang="es-ES" dirty="0"/>
          </a:p>
        </p:txBody>
      </p:sp>
      <p:sp>
        <p:nvSpPr>
          <p:cNvPr id="4" name="Marcador de pie de página 3">
            <a:extLst>
              <a:ext uri="{FF2B5EF4-FFF2-40B4-BE49-F238E27FC236}">
                <a16:creationId xmlns:a16="http://schemas.microsoft.com/office/drawing/2014/main" id="{25BB677C-9517-484F-B322-3D0076547891}"/>
              </a:ext>
            </a:extLst>
          </p:cNvPr>
          <p:cNvSpPr>
            <a:spLocks noGrp="1"/>
          </p:cNvSpPr>
          <p:nvPr>
            <p:ph type="ftr" sz="quarter" idx="10"/>
          </p:nvPr>
        </p:nvSpPr>
        <p:spPr/>
        <p:txBody>
          <a:bodyPr/>
          <a:lstStyle/>
          <a:p>
            <a:pPr>
              <a:defRPr/>
            </a:pPr>
            <a:r>
              <a:rPr lang="es-ES"/>
              <a:t>Formador: Ana Isabel Vegas</a:t>
            </a:r>
            <a:endParaRPr lang="es-ES" dirty="0"/>
          </a:p>
        </p:txBody>
      </p:sp>
      <p:pic>
        <p:nvPicPr>
          <p:cNvPr id="7" name="Imagen 6">
            <a:extLst>
              <a:ext uri="{FF2B5EF4-FFF2-40B4-BE49-F238E27FC236}">
                <a16:creationId xmlns:a16="http://schemas.microsoft.com/office/drawing/2014/main" id="{812FB9BA-F59A-A04C-863B-9214B4CF6E32}"/>
              </a:ext>
            </a:extLst>
          </p:cNvPr>
          <p:cNvPicPr>
            <a:picLocks noChangeAspect="1"/>
          </p:cNvPicPr>
          <p:nvPr/>
        </p:nvPicPr>
        <p:blipFill>
          <a:blip r:embed="rId2"/>
          <a:stretch>
            <a:fillRect/>
          </a:stretch>
        </p:blipFill>
        <p:spPr>
          <a:xfrm>
            <a:off x="3203121" y="3091097"/>
            <a:ext cx="5676900" cy="1905000"/>
          </a:xfrm>
          <a:prstGeom prst="rect">
            <a:avLst/>
          </a:prstGeom>
        </p:spPr>
      </p:pic>
      <p:sp>
        <p:nvSpPr>
          <p:cNvPr id="8" name="Marcador de número de diapositiva 4">
            <a:extLst>
              <a:ext uri="{FF2B5EF4-FFF2-40B4-BE49-F238E27FC236}">
                <a16:creationId xmlns:a16="http://schemas.microsoft.com/office/drawing/2014/main" id="{C4ADAFC5-4FAE-D54B-BD41-F90FDC5836DA}"/>
              </a:ext>
            </a:extLst>
          </p:cNvPr>
          <p:cNvSpPr txBox="1">
            <a:spLocks/>
          </p:cNvSpPr>
          <p:nvPr/>
        </p:nvSpPr>
        <p:spPr>
          <a:xfrm>
            <a:off x="11639966" y="6452394"/>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54</a:t>
            </a:fld>
            <a:endParaRPr lang="es-ES" dirty="0"/>
          </a:p>
        </p:txBody>
      </p:sp>
    </p:spTree>
    <p:extLst>
      <p:ext uri="{BB962C8B-B14F-4D97-AF65-F5344CB8AC3E}">
        <p14:creationId xmlns:p14="http://schemas.microsoft.com/office/powerpoint/2010/main" val="39477757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prstGeom prst="rect">
            <a:avLst/>
          </a:prstGeom>
        </p:spPr>
        <p:txBody>
          <a:bodyPr>
            <a:normAutofit fontScale="90000"/>
          </a:bodyPr>
          <a:lstStyle/>
          <a:p>
            <a:r>
              <a:rPr lang="es-ES" dirty="0"/>
              <a:t>HTTP</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740189"/>
            <a:ext cx="10352315" cy="4642994"/>
          </a:xfrm>
        </p:spPr>
        <p:txBody>
          <a:bodyPr numCol="1">
            <a:noAutofit/>
          </a:bodyPr>
          <a:lstStyle/>
          <a:p>
            <a:pPr marL="531813" lvl="3" indent="-531813">
              <a:lnSpc>
                <a:spcPct val="150000"/>
              </a:lnSpc>
              <a:buSzPct val="100000"/>
            </a:pPr>
            <a:r>
              <a:rPr lang="es-ES" dirty="0"/>
              <a:t>Mejorado en JDK 11</a:t>
            </a:r>
          </a:p>
          <a:p>
            <a:pPr marL="531813" lvl="3" indent="-531813">
              <a:lnSpc>
                <a:spcPct val="150000"/>
              </a:lnSpc>
              <a:buSzPct val="100000"/>
            </a:pPr>
            <a:r>
              <a:rPr lang="es-ES" dirty="0"/>
              <a:t>Esta API existe en Java desde versiones antiguas pero presentaba los siguientes inconvenientes:</a:t>
            </a:r>
          </a:p>
          <a:p>
            <a:pPr marL="531813" lvl="3" indent="-531813">
              <a:lnSpc>
                <a:spcPct val="150000"/>
              </a:lnSpc>
              <a:buClr>
                <a:srgbClr val="8BB425"/>
              </a:buClr>
              <a:buSzPct val="100000"/>
            </a:pPr>
            <a:r>
              <a:rPr lang="es-ES" dirty="0"/>
              <a:t>La API de </a:t>
            </a:r>
            <a:r>
              <a:rPr lang="es-ES" dirty="0" err="1"/>
              <a:t>URLConnection</a:t>
            </a:r>
            <a:r>
              <a:rPr lang="es-ES" dirty="0"/>
              <a:t> se diseñó con varios protocolos que ahora ya no funcionan (FTP, gopher, etc.). </a:t>
            </a:r>
          </a:p>
          <a:p>
            <a:pPr marL="531813" lvl="3" indent="-531813">
              <a:lnSpc>
                <a:spcPct val="150000"/>
              </a:lnSpc>
              <a:buClr>
                <a:srgbClr val="8BB425"/>
              </a:buClr>
              <a:buSzPct val="100000"/>
            </a:pPr>
            <a:r>
              <a:rPr lang="es-ES" dirty="0"/>
              <a:t>La API es anterior a HTTP/1.1 y es demasiado abstracta.</a:t>
            </a:r>
          </a:p>
          <a:p>
            <a:pPr marL="531813" lvl="3" indent="-531813">
              <a:lnSpc>
                <a:spcPct val="150000"/>
              </a:lnSpc>
              <a:buClr>
                <a:srgbClr val="8BB425"/>
              </a:buClr>
              <a:buSzPct val="100000"/>
            </a:pPr>
            <a:r>
              <a:rPr lang="es-ES" dirty="0"/>
              <a:t>Funciona solo en modo de bloqueo (es decir, un hilo por solicitud/respuesta). </a:t>
            </a:r>
          </a:p>
          <a:p>
            <a:pPr marL="531813" lvl="3" indent="-531813">
              <a:lnSpc>
                <a:spcPct val="150000"/>
              </a:lnSpc>
              <a:buClr>
                <a:srgbClr val="8BB425"/>
              </a:buClr>
              <a:buSzPct val="100000"/>
            </a:pPr>
            <a:r>
              <a:rPr lang="es-ES" dirty="0"/>
              <a:t>Es muy difícil de mantener.</a:t>
            </a:r>
          </a:p>
          <a:p>
            <a:pPr marL="531813" lvl="3" indent="-531813">
              <a:lnSpc>
                <a:spcPct val="150000"/>
              </a:lnSpc>
              <a:buSzPct val="100000"/>
            </a:pPr>
            <a:endParaRPr lang="es-ES" dirty="0"/>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554B3A0B-F38C-A94C-AFEE-AD01FB961233}"/>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8897E3FB-B682-C642-943F-A6FD7A345938}"/>
              </a:ext>
            </a:extLst>
          </p:cNvPr>
          <p:cNvSpPr>
            <a:spLocks noGrp="1"/>
          </p:cNvSpPr>
          <p:nvPr>
            <p:ph type="sldNum" sz="quarter" idx="11"/>
          </p:nvPr>
        </p:nvSpPr>
        <p:spPr/>
        <p:txBody>
          <a:bodyPr/>
          <a:lstStyle/>
          <a:p>
            <a:fld id="{0D6589CA-84B8-4374-A56F-EE47C518290A}" type="slidenum">
              <a:rPr lang="es-ES" smtClean="0"/>
              <a:pPr/>
              <a:t>55</a:t>
            </a:fld>
            <a:endParaRPr lang="es-ES" dirty="0"/>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42811605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prstGeom prst="rect">
            <a:avLst/>
          </a:prstGeom>
        </p:spPr>
        <p:txBody>
          <a:bodyPr>
            <a:normAutofit fontScale="90000"/>
          </a:bodyPr>
          <a:lstStyle/>
          <a:p>
            <a:r>
              <a:rPr lang="es-ES" dirty="0"/>
              <a:t>HTTP</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583060"/>
            <a:ext cx="10352315" cy="4642994"/>
          </a:xfrm>
        </p:spPr>
        <p:txBody>
          <a:bodyPr numCol="1">
            <a:noAutofit/>
          </a:bodyPr>
          <a:lstStyle/>
          <a:p>
            <a:pPr marL="527050" indent="15875">
              <a:lnSpc>
                <a:spcPct val="150000"/>
              </a:lnSpc>
              <a:buClr>
                <a:srgbClr val="8BB425"/>
              </a:buClr>
              <a:buSzPct val="150000"/>
              <a:buFont typeface="Wingdings" pitchFamily="2" charset="2"/>
              <a:buChar char="Ä"/>
            </a:pPr>
            <a:endParaRPr lang="es-ES" sz="1200" dirty="0">
              <a:solidFill>
                <a:srgbClr val="00519F"/>
              </a:solidFill>
            </a:endParaRPr>
          </a:p>
          <a:p>
            <a:pPr marL="531813" lvl="3" indent="-531813">
              <a:lnSpc>
                <a:spcPct val="150000"/>
              </a:lnSpc>
              <a:buClr>
                <a:srgbClr val="8BB425"/>
              </a:buClr>
              <a:buSzPct val="100000"/>
            </a:pPr>
            <a:r>
              <a:rPr lang="es-ES" dirty="0"/>
              <a:t>Las nuevas API HTTP se pueden encontrar en </a:t>
            </a:r>
            <a:r>
              <a:rPr lang="es-ES" dirty="0" err="1"/>
              <a:t>java.net.HTTP</a:t>
            </a:r>
            <a:r>
              <a:rPr lang="es-ES" dirty="0"/>
              <a:t>.*</a:t>
            </a:r>
          </a:p>
          <a:p>
            <a:pPr marL="531813" lvl="3" indent="-531813">
              <a:lnSpc>
                <a:spcPct val="150000"/>
              </a:lnSpc>
              <a:buClr>
                <a:srgbClr val="8BB425"/>
              </a:buClr>
              <a:buSzPct val="100000"/>
            </a:pPr>
            <a:r>
              <a:rPr lang="es-ES" dirty="0"/>
              <a:t>La API consta de tres clases principales: </a:t>
            </a:r>
          </a:p>
          <a:p>
            <a:pPr marL="531813" lvl="3" indent="-531813">
              <a:lnSpc>
                <a:spcPct val="150000"/>
              </a:lnSpc>
              <a:buClr>
                <a:srgbClr val="8BB425"/>
              </a:buClr>
              <a:buSzPct val="100000"/>
            </a:pPr>
            <a:endParaRPr lang="es-ES" dirty="0"/>
          </a:p>
          <a:p>
            <a:pPr marL="531813" lvl="3" indent="-531813">
              <a:lnSpc>
                <a:spcPct val="150000"/>
              </a:lnSpc>
              <a:buClr>
                <a:srgbClr val="8BB425"/>
              </a:buClr>
              <a:buSzPct val="100000"/>
            </a:pPr>
            <a:r>
              <a:rPr lang="es-ES" dirty="0" err="1"/>
              <a:t>HttpRequest</a:t>
            </a:r>
            <a:r>
              <a:rPr lang="es-ES" dirty="0"/>
              <a:t> representa la solicitud que se enviará a través de </a:t>
            </a:r>
            <a:r>
              <a:rPr lang="es-ES" dirty="0" err="1"/>
              <a:t>HttpClient</a:t>
            </a:r>
            <a:r>
              <a:rPr lang="es-ES" dirty="0"/>
              <a:t>. </a:t>
            </a:r>
          </a:p>
          <a:p>
            <a:pPr marL="531813" lvl="3" indent="-531813">
              <a:lnSpc>
                <a:spcPct val="150000"/>
              </a:lnSpc>
              <a:buClr>
                <a:srgbClr val="8BB425"/>
              </a:buClr>
              <a:buSzPct val="100000"/>
            </a:pPr>
            <a:r>
              <a:rPr lang="es-ES" dirty="0" err="1"/>
              <a:t>HttpClient</a:t>
            </a:r>
            <a:r>
              <a:rPr lang="es-ES" dirty="0"/>
              <a:t> se comporta como un contenedor de información de configuración común a varias solicitudes. </a:t>
            </a:r>
          </a:p>
          <a:p>
            <a:pPr marL="531813" lvl="3" indent="-531813">
              <a:lnSpc>
                <a:spcPct val="150000"/>
              </a:lnSpc>
              <a:buClr>
                <a:srgbClr val="8BB425"/>
              </a:buClr>
              <a:buSzPct val="100000"/>
            </a:pPr>
            <a:r>
              <a:rPr lang="es-ES" dirty="0" err="1"/>
              <a:t>HttpResponse</a:t>
            </a:r>
            <a:r>
              <a:rPr lang="es-ES" dirty="0"/>
              <a:t> representa el resultado de una llamada </a:t>
            </a:r>
            <a:r>
              <a:rPr lang="es-ES" dirty="0" err="1"/>
              <a:t>HttpRequest</a:t>
            </a:r>
            <a:r>
              <a:rPr lang="es-ES" dirty="0"/>
              <a:t>.</a:t>
            </a:r>
          </a:p>
          <a:p>
            <a:pPr lvl="2">
              <a:buAutoNum type="arabicPeriod"/>
            </a:pPr>
            <a:endParaRPr lang="es-ES" sz="1200" b="1" dirty="0">
              <a:solidFill>
                <a:srgbClr val="00519F"/>
              </a:solidFill>
            </a:endParaRPr>
          </a:p>
          <a:p>
            <a:pPr marL="1371600" lvl="3" indent="0">
              <a:buNone/>
            </a:pPr>
            <a:endParaRPr lang="es-ES" sz="1200"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590F8BB3-AD38-D74B-894D-5684FAC1A218}"/>
              </a:ext>
            </a:extLst>
          </p:cNvPr>
          <p:cNvSpPr>
            <a:spLocks noGrp="1"/>
          </p:cNvSpPr>
          <p:nvPr>
            <p:ph type="ftr" sz="quarter" idx="10"/>
          </p:nvPr>
        </p:nvSpPr>
        <p:spPr/>
        <p:txBody>
          <a:bodyPr/>
          <a:lstStyle/>
          <a:p>
            <a:r>
              <a:rPr lang="es-ES" dirty="0"/>
              <a:t>Formador: Ana Isabel Vegas</a:t>
            </a:r>
          </a:p>
        </p:txBody>
      </p:sp>
      <p:sp>
        <p:nvSpPr>
          <p:cNvPr id="4" name="Marcador de número de diapositiva 3">
            <a:extLst>
              <a:ext uri="{FF2B5EF4-FFF2-40B4-BE49-F238E27FC236}">
                <a16:creationId xmlns:a16="http://schemas.microsoft.com/office/drawing/2014/main" id="{8504E555-C4A8-424A-9AEE-3ACBC755BFA0}"/>
              </a:ext>
            </a:extLst>
          </p:cNvPr>
          <p:cNvSpPr>
            <a:spLocks noGrp="1"/>
          </p:cNvSpPr>
          <p:nvPr>
            <p:ph type="sldNum" sz="quarter" idx="11"/>
          </p:nvPr>
        </p:nvSpPr>
        <p:spPr/>
        <p:txBody>
          <a:bodyPr/>
          <a:lstStyle/>
          <a:p>
            <a:fld id="{0D6589CA-84B8-4374-A56F-EE47C518290A}" type="slidenum">
              <a:rPr lang="es-ES" smtClean="0"/>
              <a:pPr/>
              <a:t>56</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3648811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prstGeom prst="rect">
            <a:avLst/>
          </a:prstGeom>
        </p:spPr>
        <p:txBody>
          <a:bodyPr>
            <a:normAutofit fontScale="90000"/>
          </a:bodyPr>
          <a:lstStyle/>
          <a:p>
            <a:r>
              <a:rPr lang="es-ES" dirty="0"/>
              <a:t>Uso y características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p:txBody>
          <a:bodyPr numCol="1">
            <a:noAutofit/>
          </a:bodyPr>
          <a:lstStyle/>
          <a:p>
            <a:pPr marL="531813" lvl="3" indent="-531813">
              <a:lnSpc>
                <a:spcPct val="150000"/>
              </a:lnSpc>
              <a:buClr>
                <a:schemeClr val="tx1"/>
              </a:buClr>
              <a:buSzPct val="100000"/>
            </a:pPr>
            <a:r>
              <a:rPr lang="es-ES" dirty="0"/>
              <a:t>La versión más nueva del protocolo HTTP está diseñada para mejorar el rendimiento general del envío de solicitudes por parte de un cliente y la recepción de respuestas del servidor. </a:t>
            </a:r>
          </a:p>
          <a:p>
            <a:pPr marL="531813" lvl="3" indent="-531813">
              <a:lnSpc>
                <a:spcPct val="150000"/>
              </a:lnSpc>
              <a:buClr>
                <a:schemeClr val="tx1"/>
              </a:buClr>
              <a:buSzPct val="100000"/>
            </a:pPr>
            <a:r>
              <a:rPr lang="es-ES" dirty="0"/>
              <a:t>A partir de Java 11, la API ahora es completamente asíncrona (la implementación anterior de HTTP/1.1 estaba bloqueada). </a:t>
            </a:r>
          </a:p>
          <a:p>
            <a:pPr marL="531813" lvl="3" indent="-531813">
              <a:lnSpc>
                <a:spcPct val="150000"/>
              </a:lnSpc>
              <a:buClr>
                <a:schemeClr val="tx1"/>
              </a:buClr>
              <a:buSzPct val="100000"/>
            </a:pPr>
            <a:r>
              <a:rPr lang="es-ES" dirty="0"/>
              <a:t>Las llamadas asíncronas se implementan utilizando </a:t>
            </a:r>
            <a:r>
              <a:rPr lang="es-ES" dirty="0" err="1"/>
              <a:t>CompletableFuture</a:t>
            </a:r>
            <a:r>
              <a:rPr lang="es-ES" dirty="0"/>
              <a:t>. </a:t>
            </a:r>
          </a:p>
          <a:p>
            <a:pPr marL="531813" lvl="3" indent="-531813">
              <a:lnSpc>
                <a:spcPct val="150000"/>
              </a:lnSpc>
              <a:buClr>
                <a:schemeClr val="tx1"/>
              </a:buClr>
              <a:buSzPct val="100000"/>
            </a:pPr>
            <a:r>
              <a:rPr lang="es-ES" dirty="0"/>
              <a:t>La implementación de </a:t>
            </a:r>
            <a:r>
              <a:rPr lang="es-ES" dirty="0" err="1"/>
              <a:t>CompletableFuture</a:t>
            </a:r>
            <a:r>
              <a:rPr lang="es-ES" dirty="0"/>
              <a:t> se encarga de aplicar cada etapa una vez finalizada la anterior, por lo que todo este flujo es asíncrono. </a:t>
            </a:r>
          </a:p>
          <a:p>
            <a:pPr marL="531813" lvl="3" indent="-531813">
              <a:lnSpc>
                <a:spcPct val="150000"/>
              </a:lnSpc>
              <a:buClr>
                <a:schemeClr val="tx1"/>
              </a:buClr>
              <a:buSzPct val="100000"/>
            </a:pPr>
            <a:r>
              <a:rPr lang="es-ES" dirty="0"/>
              <a:t>La nueva API de cliente HTTP proporciona una forma estándar de realizar operaciones de red HTTP con soporte para funciones web modernas como HTTP/2, sin necesidad de agregar dependencias de terceros. </a:t>
            </a:r>
          </a:p>
          <a:p>
            <a:pPr marL="531813" lvl="3" indent="-531813">
              <a:lnSpc>
                <a:spcPct val="150000"/>
              </a:lnSpc>
              <a:buClr>
                <a:schemeClr val="tx1"/>
              </a:buClr>
              <a:buSzPct val="100000"/>
            </a:pPr>
            <a:r>
              <a:rPr lang="es-ES" dirty="0"/>
              <a:t>Las nuevas API brindan soporte nativo para HTTP 1.1/2 </a:t>
            </a:r>
            <a:r>
              <a:rPr lang="es-ES" dirty="0" err="1"/>
              <a:t>WebSocket</a:t>
            </a:r>
            <a:r>
              <a:rPr lang="es-ES" dirty="0"/>
              <a:t>. </a:t>
            </a:r>
          </a:p>
          <a:p>
            <a:pPr lvl="2">
              <a:buClr>
                <a:schemeClr val="tx1"/>
              </a:buClr>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92087606-2FDD-2348-85DA-A2B053F197A9}"/>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7D909C5E-C73C-4340-9273-88B08AB308F4}"/>
              </a:ext>
            </a:extLst>
          </p:cNvPr>
          <p:cNvSpPr>
            <a:spLocks noGrp="1"/>
          </p:cNvSpPr>
          <p:nvPr>
            <p:ph type="sldNum" sz="quarter" idx="11"/>
          </p:nvPr>
        </p:nvSpPr>
        <p:spPr/>
        <p:txBody>
          <a:bodyPr/>
          <a:lstStyle/>
          <a:p>
            <a:fld id="{0D6589CA-84B8-4374-A56F-EE47C518290A}" type="slidenum">
              <a:rPr lang="es-ES" smtClean="0"/>
              <a:pPr/>
              <a:t>57</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1259099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F80949-6526-FF4C-AE2B-B11658350DC6}"/>
              </a:ext>
            </a:extLst>
          </p:cNvPr>
          <p:cNvSpPr>
            <a:spLocks noGrp="1"/>
          </p:cNvSpPr>
          <p:nvPr>
            <p:ph type="title"/>
          </p:nvPr>
        </p:nvSpPr>
        <p:spPr/>
        <p:txBody>
          <a:bodyPr/>
          <a:lstStyle/>
          <a:p>
            <a:r>
              <a:rPr lang="es-ES" dirty="0"/>
              <a:t>Métodos Predeterminados en Interfaces</a:t>
            </a:r>
          </a:p>
        </p:txBody>
      </p:sp>
      <p:sp>
        <p:nvSpPr>
          <p:cNvPr id="3" name="Marcador de contenido 2">
            <a:extLst>
              <a:ext uri="{FF2B5EF4-FFF2-40B4-BE49-F238E27FC236}">
                <a16:creationId xmlns:a16="http://schemas.microsoft.com/office/drawing/2014/main" id="{671248CB-AB10-844D-95F6-239E017366A8}"/>
              </a:ext>
            </a:extLst>
          </p:cNvPr>
          <p:cNvSpPr>
            <a:spLocks noGrp="1"/>
          </p:cNvSpPr>
          <p:nvPr>
            <p:ph sz="half" idx="2"/>
          </p:nvPr>
        </p:nvSpPr>
        <p:spPr/>
        <p:txBody>
          <a:bodyPr>
            <a:normAutofit/>
          </a:bodyPr>
          <a:lstStyle/>
          <a:p>
            <a:pPr marL="531813" lvl="3" indent="-531813">
              <a:lnSpc>
                <a:spcPct val="150000"/>
              </a:lnSpc>
              <a:buSzPct val="100000"/>
              <a:defRPr/>
            </a:pPr>
            <a:r>
              <a:rPr lang="es-ES" dirty="0"/>
              <a:t>Los métodos predeterminados en interfaces en Java 11 son una característica que permite agregar métodos con implementaciones predeterminadas en las interfaces, lo que facilita la extensión de la funcionalidad de las interfaces sin romper la compatibilidad con las implementaciones existentes.</a:t>
            </a:r>
          </a:p>
        </p:txBody>
      </p:sp>
      <p:sp>
        <p:nvSpPr>
          <p:cNvPr id="4" name="Marcador de pie de página 3">
            <a:extLst>
              <a:ext uri="{FF2B5EF4-FFF2-40B4-BE49-F238E27FC236}">
                <a16:creationId xmlns:a16="http://schemas.microsoft.com/office/drawing/2014/main" id="{0536ADB2-FE97-4040-AA12-488F24B5DADB}"/>
              </a:ext>
            </a:extLst>
          </p:cNvPr>
          <p:cNvSpPr>
            <a:spLocks noGrp="1"/>
          </p:cNvSpPr>
          <p:nvPr>
            <p:ph type="ftr" sz="quarter" idx="10"/>
          </p:nvPr>
        </p:nvSpPr>
        <p:spPr/>
        <p:txBody>
          <a:bodyPr/>
          <a:lstStyle/>
          <a:p>
            <a:pPr>
              <a:defRPr/>
            </a:pPr>
            <a:r>
              <a:rPr lang="es-ES"/>
              <a:t>Formador: Ana Isabel Vegas</a:t>
            </a:r>
            <a:endParaRPr lang="es-ES" dirty="0"/>
          </a:p>
        </p:txBody>
      </p:sp>
      <p:pic>
        <p:nvPicPr>
          <p:cNvPr id="7" name="Imagen 6">
            <a:extLst>
              <a:ext uri="{FF2B5EF4-FFF2-40B4-BE49-F238E27FC236}">
                <a16:creationId xmlns:a16="http://schemas.microsoft.com/office/drawing/2014/main" id="{D4DDF692-3BA1-CE44-B0BC-CB71E961C5B5}"/>
              </a:ext>
            </a:extLst>
          </p:cNvPr>
          <p:cNvPicPr>
            <a:picLocks noChangeAspect="1"/>
          </p:cNvPicPr>
          <p:nvPr/>
        </p:nvPicPr>
        <p:blipFill>
          <a:blip r:embed="rId2"/>
          <a:stretch>
            <a:fillRect/>
          </a:stretch>
        </p:blipFill>
        <p:spPr>
          <a:xfrm>
            <a:off x="2170763" y="2729113"/>
            <a:ext cx="7677775" cy="3474106"/>
          </a:xfrm>
          <a:prstGeom prst="rect">
            <a:avLst/>
          </a:prstGeom>
        </p:spPr>
      </p:pic>
      <p:sp>
        <p:nvSpPr>
          <p:cNvPr id="8" name="Marcador de número de diapositiva 4">
            <a:extLst>
              <a:ext uri="{FF2B5EF4-FFF2-40B4-BE49-F238E27FC236}">
                <a16:creationId xmlns:a16="http://schemas.microsoft.com/office/drawing/2014/main" id="{0ED967AC-E50C-F34C-9A64-06777AFDCF1A}"/>
              </a:ext>
            </a:extLst>
          </p:cNvPr>
          <p:cNvSpPr txBox="1">
            <a:spLocks/>
          </p:cNvSpPr>
          <p:nvPr/>
        </p:nvSpPr>
        <p:spPr>
          <a:xfrm>
            <a:off x="11664950" y="6488112"/>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58</a:t>
            </a:fld>
            <a:endParaRPr lang="es-ES" dirty="0"/>
          </a:p>
        </p:txBody>
      </p:sp>
    </p:spTree>
    <p:extLst>
      <p:ext uri="{BB962C8B-B14F-4D97-AF65-F5344CB8AC3E}">
        <p14:creationId xmlns:p14="http://schemas.microsoft.com/office/powerpoint/2010/main" val="3595296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prstGeom prst="rect">
            <a:avLst/>
          </a:prstGeom>
        </p:spPr>
        <p:txBody>
          <a:bodyPr>
            <a:normAutofit fontScale="90000"/>
          </a:bodyPr>
          <a:lstStyle/>
          <a:p>
            <a:r>
              <a:rPr lang="es-ES" dirty="0" err="1"/>
              <a:t>String</a:t>
            </a:r>
            <a:br>
              <a:rPr lang="es-ES"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p:txBody>
          <a:bodyPr numCol="1">
            <a:noAutofit/>
          </a:bodyPr>
          <a:lstStyle/>
          <a:p>
            <a:pPr marL="0" lvl="3" indent="0">
              <a:lnSpc>
                <a:spcPct val="150000"/>
              </a:lnSpc>
              <a:buSzPct val="225000"/>
              <a:buNone/>
            </a:pPr>
            <a:endParaRPr lang="es-ES" sz="1200" dirty="0">
              <a:solidFill>
                <a:srgbClr val="00519F"/>
              </a:solidFill>
            </a:endParaRPr>
          </a:p>
          <a:p>
            <a:pPr marL="531813" lvl="3" indent="-531813">
              <a:lnSpc>
                <a:spcPct val="150000"/>
              </a:lnSpc>
              <a:spcAft>
                <a:spcPts val="1200"/>
              </a:spcAft>
              <a:buSzPct val="100000"/>
              <a:defRPr/>
            </a:pPr>
            <a:r>
              <a:rPr lang="es-ES" dirty="0"/>
              <a:t>Nuevos métodos en Java 11:</a:t>
            </a:r>
          </a:p>
          <a:p>
            <a:pPr marL="531813" lvl="3" indent="-531813">
              <a:lnSpc>
                <a:spcPct val="150000"/>
              </a:lnSpc>
              <a:spcAft>
                <a:spcPts val="600"/>
              </a:spcAft>
              <a:buClr>
                <a:srgbClr val="8BB425"/>
              </a:buClr>
              <a:buSzPct val="100000"/>
              <a:defRPr/>
            </a:pPr>
            <a:r>
              <a:rPr lang="es-ES" dirty="0"/>
              <a:t> </a:t>
            </a:r>
            <a:r>
              <a:rPr lang="es-ES" dirty="0" err="1"/>
              <a:t>boolean</a:t>
            </a:r>
            <a:r>
              <a:rPr lang="es-ES" dirty="0"/>
              <a:t> </a:t>
            </a:r>
            <a:r>
              <a:rPr lang="es-ES" dirty="0" err="1"/>
              <a:t>isBlank</a:t>
            </a:r>
            <a:r>
              <a:rPr lang="es-ES" dirty="0"/>
              <a:t>(). Devuelve true si la cadena está vacía o contiene solamente espacios en blanco:</a:t>
            </a:r>
          </a:p>
          <a:p>
            <a:pPr marL="531813" lvl="3" indent="-531813">
              <a:lnSpc>
                <a:spcPct val="150000"/>
              </a:lnSpc>
              <a:spcAft>
                <a:spcPts val="600"/>
              </a:spcAft>
              <a:buClr>
                <a:srgbClr val="8BB425"/>
              </a:buClr>
              <a:buSzPct val="100000"/>
              <a:defRPr/>
            </a:pPr>
            <a:r>
              <a:rPr lang="es-ES" dirty="0" err="1"/>
              <a:t>String</a:t>
            </a:r>
            <a:r>
              <a:rPr lang="es-ES" dirty="0"/>
              <a:t> </a:t>
            </a:r>
            <a:r>
              <a:rPr lang="es-ES" dirty="0" err="1"/>
              <a:t>repeat</a:t>
            </a:r>
            <a:r>
              <a:rPr lang="es-ES" dirty="0"/>
              <a:t>(</a:t>
            </a:r>
            <a:r>
              <a:rPr lang="es-ES" dirty="0" err="1"/>
              <a:t>int</a:t>
            </a:r>
            <a:r>
              <a:rPr lang="es-ES" dirty="0"/>
              <a:t> n). Devuelve una cadena resultado de concatenar tantas veces la cadena actual como se indique en el parámetro</a:t>
            </a:r>
          </a:p>
          <a:p>
            <a:pPr marL="531813" lvl="3" indent="-531813">
              <a:lnSpc>
                <a:spcPct val="150000"/>
              </a:lnSpc>
              <a:spcAft>
                <a:spcPts val="600"/>
              </a:spcAft>
              <a:buClr>
                <a:srgbClr val="8BB425"/>
              </a:buClr>
              <a:buSzPct val="100000"/>
              <a:defRPr/>
            </a:pPr>
            <a:r>
              <a:rPr lang="es-ES" dirty="0" err="1"/>
              <a:t>String</a:t>
            </a:r>
            <a:r>
              <a:rPr lang="es-ES" dirty="0"/>
              <a:t> </a:t>
            </a:r>
            <a:r>
              <a:rPr lang="es-ES" dirty="0" err="1"/>
              <a:t>strip</a:t>
            </a:r>
            <a:r>
              <a:rPr lang="es-ES" dirty="0"/>
              <a:t>(). Devuelve una cadena resultante de eliminar espacios a izquierda y derecha. Similar a </a:t>
            </a:r>
            <a:r>
              <a:rPr lang="es-ES" dirty="0" err="1"/>
              <a:t>trim</a:t>
            </a:r>
            <a:r>
              <a:rPr lang="es-ES" dirty="0"/>
              <a:t>(), pero reconoce más caracteres en blanco</a:t>
            </a: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62DB459F-8C37-7D4C-A8C0-0793A2F8D8EE}"/>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74E928BB-E0C4-454F-8010-E93977348040}"/>
              </a:ext>
            </a:extLst>
          </p:cNvPr>
          <p:cNvSpPr>
            <a:spLocks noGrp="1"/>
          </p:cNvSpPr>
          <p:nvPr>
            <p:ph type="sldNum" sz="quarter" idx="11"/>
          </p:nvPr>
        </p:nvSpPr>
        <p:spPr/>
        <p:txBody>
          <a:bodyPr/>
          <a:lstStyle/>
          <a:p>
            <a:fld id="{0D6589CA-84B8-4374-A56F-EE47C518290A}" type="slidenum">
              <a:rPr lang="es-ES" smtClean="0"/>
              <a:pPr/>
              <a:t>59</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2481817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a:t>Visión general de Lambdas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p:txBody>
          <a:bodyPr numCol="1">
            <a:noAutofit/>
          </a:bodyPr>
          <a:lstStyle/>
          <a:p>
            <a:pPr marL="914400" lvl="2" indent="0">
              <a:buNone/>
            </a:pPr>
            <a:endParaRPr lang="es-ES" sz="1200" b="1" dirty="0">
              <a:solidFill>
                <a:srgbClr val="00519F"/>
              </a:solidFill>
            </a:endParaRPr>
          </a:p>
          <a:p>
            <a:pPr marL="531813" lvl="3" indent="-531813">
              <a:lnSpc>
                <a:spcPct val="150000"/>
              </a:lnSpc>
              <a:buSzPct val="100000"/>
            </a:pPr>
            <a:r>
              <a:rPr lang="es-ES" b="1" dirty="0"/>
              <a:t>Que es una expresión lambda?</a:t>
            </a:r>
          </a:p>
          <a:p>
            <a:pPr marL="531813" lvl="3" indent="-531813">
              <a:lnSpc>
                <a:spcPct val="150000"/>
              </a:lnSpc>
              <a:buSzPct val="100000"/>
            </a:pPr>
            <a:r>
              <a:rPr lang="es-ES" dirty="0"/>
              <a:t>Implementación de una interfaz funcional</a:t>
            </a:r>
          </a:p>
          <a:p>
            <a:pPr marL="531813" lvl="3" indent="-531813">
              <a:lnSpc>
                <a:spcPct val="150000"/>
              </a:lnSpc>
              <a:buSzPct val="100000"/>
            </a:pPr>
            <a:r>
              <a:rPr lang="es-ES" dirty="0"/>
              <a:t>Proporciona el código del único método abstracto de la interfaz, a la vez que genera un objeto que implementa la misma</a:t>
            </a: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6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D966C9BA-1ADD-9647-B142-AC4826BB4990}"/>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CDBA9A59-3057-3046-A571-BEF72167DBC6}"/>
              </a:ext>
            </a:extLst>
          </p:cNvPr>
          <p:cNvSpPr>
            <a:spLocks noGrp="1"/>
          </p:cNvSpPr>
          <p:nvPr>
            <p:ph type="sldNum" sz="quarter" idx="11"/>
          </p:nvPr>
        </p:nvSpPr>
        <p:spPr/>
        <p:txBody>
          <a:bodyPr/>
          <a:lstStyle/>
          <a:p>
            <a:fld id="{0D6589CA-84B8-4374-A56F-EE47C518290A}" type="slidenum">
              <a:rPr lang="es-ES" smtClean="0"/>
              <a:pPr/>
              <a:t>6</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16" name="6 CuadroTexto">
            <a:extLst>
              <a:ext uri="{FF2B5EF4-FFF2-40B4-BE49-F238E27FC236}">
                <a16:creationId xmlns:a16="http://schemas.microsoft.com/office/drawing/2014/main" id="{8F6488B8-2E14-DD42-AF7F-CD1C115D974E}"/>
              </a:ext>
            </a:extLst>
          </p:cNvPr>
          <p:cNvSpPr txBox="1"/>
          <p:nvPr/>
        </p:nvSpPr>
        <p:spPr>
          <a:xfrm>
            <a:off x="2999656" y="3887084"/>
            <a:ext cx="5500726" cy="369332"/>
          </a:xfrm>
          <a:prstGeom prst="rect">
            <a:avLst/>
          </a:prstGeom>
          <a:solidFill>
            <a:schemeClr val="accent1">
              <a:lumMod val="20000"/>
              <a:lumOff val="80000"/>
            </a:schemeClr>
          </a:solidFill>
        </p:spPr>
        <p:txBody>
          <a:bodyPr wrap="square" rtlCol="0">
            <a:spAutoFit/>
          </a:bodyPr>
          <a:lstStyle/>
          <a:p>
            <a:r>
              <a:rPr lang="es-ES" dirty="0"/>
              <a:t>Inter1 i1=(a)-&gt;</a:t>
            </a:r>
            <a:r>
              <a:rPr lang="es-ES" dirty="0" err="1"/>
              <a:t>System.out.println</a:t>
            </a:r>
            <a:r>
              <a:rPr lang="es-ES" dirty="0"/>
              <a:t>(a);</a:t>
            </a:r>
          </a:p>
        </p:txBody>
      </p:sp>
      <p:sp>
        <p:nvSpPr>
          <p:cNvPr id="17" name="7 Abrir llave">
            <a:extLst>
              <a:ext uri="{FF2B5EF4-FFF2-40B4-BE49-F238E27FC236}">
                <a16:creationId xmlns:a16="http://schemas.microsoft.com/office/drawing/2014/main" id="{AFC5FB41-7363-9C46-9FB1-892C49D492BC}"/>
              </a:ext>
            </a:extLst>
          </p:cNvPr>
          <p:cNvSpPr/>
          <p:nvPr/>
        </p:nvSpPr>
        <p:spPr>
          <a:xfrm rot="5400000">
            <a:off x="5499986" y="2327590"/>
            <a:ext cx="285752" cy="28575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8" name="8 CuadroTexto">
            <a:extLst>
              <a:ext uri="{FF2B5EF4-FFF2-40B4-BE49-F238E27FC236}">
                <a16:creationId xmlns:a16="http://schemas.microsoft.com/office/drawing/2014/main" id="{82FABFCA-25CA-9941-A6EA-4B8198F48EB6}"/>
              </a:ext>
            </a:extLst>
          </p:cNvPr>
          <p:cNvSpPr txBox="1"/>
          <p:nvPr/>
        </p:nvSpPr>
        <p:spPr>
          <a:xfrm>
            <a:off x="4928482" y="3399161"/>
            <a:ext cx="2286016" cy="276999"/>
          </a:xfrm>
          <a:prstGeom prst="rect">
            <a:avLst/>
          </a:prstGeom>
          <a:noFill/>
        </p:spPr>
        <p:txBody>
          <a:bodyPr wrap="square" rtlCol="0">
            <a:spAutoFit/>
          </a:bodyPr>
          <a:lstStyle/>
          <a:p>
            <a:r>
              <a:rPr lang="es-ES" sz="1200" dirty="0"/>
              <a:t>Expresión lambda</a:t>
            </a:r>
          </a:p>
        </p:txBody>
      </p:sp>
      <p:sp>
        <p:nvSpPr>
          <p:cNvPr id="19" name="9 CuadroTexto">
            <a:extLst>
              <a:ext uri="{FF2B5EF4-FFF2-40B4-BE49-F238E27FC236}">
                <a16:creationId xmlns:a16="http://schemas.microsoft.com/office/drawing/2014/main" id="{A2DADBA8-962A-714A-ADBC-39A03D8FDDE7}"/>
              </a:ext>
            </a:extLst>
          </p:cNvPr>
          <p:cNvSpPr txBox="1"/>
          <p:nvPr/>
        </p:nvSpPr>
        <p:spPr>
          <a:xfrm>
            <a:off x="2999656" y="4685044"/>
            <a:ext cx="1571636" cy="369332"/>
          </a:xfrm>
          <a:prstGeom prst="rect">
            <a:avLst/>
          </a:prstGeom>
          <a:solidFill>
            <a:schemeClr val="accent1">
              <a:lumMod val="20000"/>
              <a:lumOff val="80000"/>
            </a:schemeClr>
          </a:solidFill>
        </p:spPr>
        <p:txBody>
          <a:bodyPr wrap="square" rtlCol="0">
            <a:spAutoFit/>
          </a:bodyPr>
          <a:lstStyle/>
          <a:p>
            <a:r>
              <a:rPr lang="es-ES" dirty="0"/>
              <a:t>i1.met(100);  </a:t>
            </a:r>
          </a:p>
        </p:txBody>
      </p:sp>
      <p:cxnSp>
        <p:nvCxnSpPr>
          <p:cNvPr id="20" name="11 Conector recto de flecha">
            <a:extLst>
              <a:ext uri="{FF2B5EF4-FFF2-40B4-BE49-F238E27FC236}">
                <a16:creationId xmlns:a16="http://schemas.microsoft.com/office/drawing/2014/main" id="{8605F554-AEB6-4741-A668-1761C3E26DE6}"/>
              </a:ext>
            </a:extLst>
          </p:cNvPr>
          <p:cNvCxnSpPr/>
          <p:nvPr/>
        </p:nvCxnSpPr>
        <p:spPr>
          <a:xfrm rot="10800000" flipV="1">
            <a:off x="4642730" y="4685044"/>
            <a:ext cx="1071570"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13 CuadroTexto">
            <a:extLst>
              <a:ext uri="{FF2B5EF4-FFF2-40B4-BE49-F238E27FC236}">
                <a16:creationId xmlns:a16="http://schemas.microsoft.com/office/drawing/2014/main" id="{C06F2ABE-C02B-AC45-B693-6CD682765211}"/>
              </a:ext>
            </a:extLst>
          </p:cNvPr>
          <p:cNvSpPr txBox="1"/>
          <p:nvPr/>
        </p:nvSpPr>
        <p:spPr>
          <a:xfrm>
            <a:off x="5714300" y="4470731"/>
            <a:ext cx="2000264" cy="461665"/>
          </a:xfrm>
          <a:prstGeom prst="rect">
            <a:avLst/>
          </a:prstGeom>
          <a:noFill/>
        </p:spPr>
        <p:txBody>
          <a:bodyPr wrap="square" rtlCol="0">
            <a:spAutoFit/>
          </a:bodyPr>
          <a:lstStyle/>
          <a:p>
            <a:r>
              <a:rPr lang="es-ES" sz="1200" dirty="0"/>
              <a:t>Llamada al método sobre el objeto</a:t>
            </a:r>
          </a:p>
        </p:txBody>
      </p:sp>
    </p:spTree>
    <p:extLst>
      <p:ext uri="{BB962C8B-B14F-4D97-AF65-F5344CB8AC3E}">
        <p14:creationId xmlns:p14="http://schemas.microsoft.com/office/powerpoint/2010/main" val="9047839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694AF6-1C52-0440-A463-2A852312A8FA}"/>
              </a:ext>
            </a:extLst>
          </p:cNvPr>
          <p:cNvSpPr>
            <a:spLocks noGrp="1"/>
          </p:cNvSpPr>
          <p:nvPr>
            <p:ph type="title"/>
          </p:nvPr>
        </p:nvSpPr>
        <p:spPr/>
        <p:txBody>
          <a:bodyPr/>
          <a:lstStyle/>
          <a:p>
            <a:r>
              <a:rPr lang="es-ES" dirty="0"/>
              <a:t>Nuevos métodos en </a:t>
            </a:r>
            <a:r>
              <a:rPr lang="es-ES" dirty="0" err="1"/>
              <a:t>Optional</a:t>
            </a:r>
            <a:endParaRPr lang="es-ES" dirty="0"/>
          </a:p>
        </p:txBody>
      </p:sp>
      <p:sp>
        <p:nvSpPr>
          <p:cNvPr id="3" name="Marcador de contenido 2">
            <a:extLst>
              <a:ext uri="{FF2B5EF4-FFF2-40B4-BE49-F238E27FC236}">
                <a16:creationId xmlns:a16="http://schemas.microsoft.com/office/drawing/2014/main" id="{03A88BFF-148D-8643-BD7B-80FA28F6F0C9}"/>
              </a:ext>
            </a:extLst>
          </p:cNvPr>
          <p:cNvSpPr>
            <a:spLocks noGrp="1"/>
          </p:cNvSpPr>
          <p:nvPr>
            <p:ph sz="half" idx="2"/>
          </p:nvPr>
        </p:nvSpPr>
        <p:spPr/>
        <p:txBody>
          <a:bodyPr/>
          <a:lstStyle/>
          <a:p>
            <a:pPr marL="531813" lvl="3" indent="-531813">
              <a:lnSpc>
                <a:spcPct val="150000"/>
              </a:lnSpc>
              <a:spcAft>
                <a:spcPts val="1200"/>
              </a:spcAft>
              <a:buClr>
                <a:schemeClr val="tx1"/>
              </a:buClr>
              <a:buSzPct val="100000"/>
              <a:defRPr/>
            </a:pPr>
            <a:r>
              <a:rPr lang="es-ES" dirty="0"/>
              <a:t>El método </a:t>
            </a:r>
            <a:r>
              <a:rPr lang="es-ES" b="1" dirty="0" err="1"/>
              <a:t>orElseThrow</a:t>
            </a:r>
            <a:r>
              <a:rPr lang="es-ES" b="1" dirty="0"/>
              <a:t>() </a:t>
            </a:r>
            <a:r>
              <a:rPr lang="es-ES" dirty="0"/>
              <a:t>es similar a </a:t>
            </a:r>
            <a:r>
              <a:rPr lang="es-ES" dirty="0" err="1"/>
              <a:t>orElse</a:t>
            </a:r>
            <a:r>
              <a:rPr lang="es-ES" dirty="0"/>
              <a:t>(), pero en lugar de devolver un valor predeterminado si el valor opcional no está presente, lanza una excepción si el valor opcional no está presente. Esto puede ser útil cuando se necesita manejar errores de manera explícita en lugar de devolver un valor predeterminado.</a:t>
            </a:r>
          </a:p>
          <a:p>
            <a:pPr marL="531813" lvl="3" indent="-531813">
              <a:lnSpc>
                <a:spcPct val="150000"/>
              </a:lnSpc>
              <a:spcAft>
                <a:spcPts val="1200"/>
              </a:spcAft>
              <a:buClr>
                <a:schemeClr val="tx1"/>
              </a:buClr>
              <a:buSzPct val="100000"/>
              <a:defRPr/>
            </a:pPr>
            <a:r>
              <a:rPr lang="es-ES" dirty="0"/>
              <a:t>El método </a:t>
            </a:r>
            <a:r>
              <a:rPr lang="es-ES" b="1" dirty="0" err="1"/>
              <a:t>stream</a:t>
            </a:r>
            <a:r>
              <a:rPr lang="es-ES" b="1" dirty="0"/>
              <a:t>() </a:t>
            </a:r>
            <a:r>
              <a:rPr lang="es-ES" dirty="0"/>
              <a:t>devuelve un flujo que contiene solo el valor presente en el </a:t>
            </a:r>
            <a:r>
              <a:rPr lang="es-ES" dirty="0" err="1"/>
              <a:t>Optional</a:t>
            </a:r>
            <a:r>
              <a:rPr lang="es-ES" dirty="0"/>
              <a:t>, o un flujo vacío si el valor no está presente. Esto permite transformar un flujo de valores opcionales en un flujo de valores presentes, lo que puede ser útil para procesar datos de manera más eficiente.</a:t>
            </a:r>
          </a:p>
        </p:txBody>
      </p:sp>
      <p:sp>
        <p:nvSpPr>
          <p:cNvPr id="4" name="Marcador de pie de página 3">
            <a:extLst>
              <a:ext uri="{FF2B5EF4-FFF2-40B4-BE49-F238E27FC236}">
                <a16:creationId xmlns:a16="http://schemas.microsoft.com/office/drawing/2014/main" id="{B7DECFBF-A7B8-194F-965C-111C4EA48D85}"/>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4">
            <a:extLst>
              <a:ext uri="{FF2B5EF4-FFF2-40B4-BE49-F238E27FC236}">
                <a16:creationId xmlns:a16="http://schemas.microsoft.com/office/drawing/2014/main" id="{58139C5B-7EFC-5F4A-814E-C255384E6FFE}"/>
              </a:ext>
            </a:extLst>
          </p:cNvPr>
          <p:cNvSpPr txBox="1">
            <a:spLocks/>
          </p:cNvSpPr>
          <p:nvPr/>
        </p:nvSpPr>
        <p:spPr>
          <a:xfrm>
            <a:off x="11664950" y="6488112"/>
            <a:ext cx="482600" cy="369888"/>
          </a:xfrm>
        </p:spPr>
        <p:txBody>
          <a:bodyPr/>
          <a:lstStyle>
            <a:defPPr>
              <a:defRPr lang="en-US"/>
            </a:defPPr>
            <a:lvl1pPr marL="0" algn="l" defTabSz="914400" rtl="0" eaLnBrk="1" latinLnBrk="0" hangingPunct="1">
              <a:defRPr sz="18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1F5FAC-6B29-3041-AC18-A75631C0F1B9}" type="slidenum">
              <a:rPr lang="es-ES" smtClean="0"/>
              <a:pPr>
                <a:defRPr/>
              </a:pPr>
              <a:t>60</a:t>
            </a:fld>
            <a:endParaRPr lang="es-ES" dirty="0"/>
          </a:p>
        </p:txBody>
      </p:sp>
    </p:spTree>
    <p:extLst>
      <p:ext uri="{BB962C8B-B14F-4D97-AF65-F5344CB8AC3E}">
        <p14:creationId xmlns:p14="http://schemas.microsoft.com/office/powerpoint/2010/main" val="3778870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EDA1DE54-B81A-B24A-8D63-8A3AFE7BC04C}"/>
              </a:ext>
            </a:extLst>
          </p:cNvPr>
          <p:cNvSpPr/>
          <p:nvPr/>
        </p:nvSpPr>
        <p:spPr>
          <a:xfrm>
            <a:off x="5990602" y="0"/>
            <a:ext cx="6201398" cy="904875"/>
          </a:xfrm>
          <a:prstGeom prst="rect">
            <a:avLst/>
          </a:prstGeom>
          <a:gradFill flip="none" rotWithShape="1">
            <a:gsLst>
              <a:gs pos="1000">
                <a:srgbClr val="071C31"/>
              </a:gs>
              <a:gs pos="100000">
                <a:srgbClr val="071C31">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6">
            <a:extLst>
              <a:ext uri="{FF2B5EF4-FFF2-40B4-BE49-F238E27FC236}">
                <a16:creationId xmlns:a16="http://schemas.microsoft.com/office/drawing/2014/main" id="{A75AFD99-B210-B248-9E4C-D53F110C3F9F}"/>
              </a:ext>
            </a:extLst>
          </p:cNvPr>
          <p:cNvSpPr/>
          <p:nvPr/>
        </p:nvSpPr>
        <p:spPr>
          <a:xfrm>
            <a:off x="0" y="0"/>
            <a:ext cx="5990602" cy="904875"/>
          </a:xfrm>
          <a:prstGeom prst="rect">
            <a:avLst/>
          </a:prstGeom>
          <a:solidFill>
            <a:srgbClr val="071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n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33" y="139398"/>
            <a:ext cx="1069383" cy="635305"/>
          </a:xfrm>
          <a:prstGeom prst="rect">
            <a:avLst/>
          </a:prstGeom>
        </p:spPr>
      </p:pic>
      <p:sp>
        <p:nvSpPr>
          <p:cNvPr id="18" name="Rectangle 11">
            <a:extLst>
              <a:ext uri="{FF2B5EF4-FFF2-40B4-BE49-F238E27FC236}">
                <a16:creationId xmlns:a16="http://schemas.microsoft.com/office/drawing/2014/main" id="{EDA1DE54-B81A-B24A-8D63-8A3AFE7BC04C}"/>
              </a:ext>
            </a:extLst>
          </p:cNvPr>
          <p:cNvSpPr/>
          <p:nvPr/>
        </p:nvSpPr>
        <p:spPr>
          <a:xfrm>
            <a:off x="-2" y="6549267"/>
            <a:ext cx="12192001" cy="308733"/>
          </a:xfrm>
          <a:prstGeom prst="rect">
            <a:avLst/>
          </a:prstGeom>
          <a:gradFill flip="none" rotWithShape="1">
            <a:gsLst>
              <a:gs pos="20000">
                <a:srgbClr val="071C31"/>
              </a:gs>
              <a:gs pos="100000">
                <a:srgbClr val="071C31">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17">
            <a:extLst>
              <a:ext uri="{FF2B5EF4-FFF2-40B4-BE49-F238E27FC236}">
                <a16:creationId xmlns:a16="http://schemas.microsoft.com/office/drawing/2014/main" id="{B325FED4-670A-E74D-B218-81E0314509C0}"/>
              </a:ext>
            </a:extLst>
          </p:cNvPr>
          <p:cNvSpPr txBox="1"/>
          <p:nvPr/>
        </p:nvSpPr>
        <p:spPr>
          <a:xfrm>
            <a:off x="4170306" y="2967335"/>
            <a:ext cx="3243368" cy="461665"/>
          </a:xfrm>
          <a:prstGeom prst="rect">
            <a:avLst/>
          </a:prstGeom>
          <a:noFill/>
        </p:spPr>
        <p:txBody>
          <a:bodyPr vert="horz" wrap="square" rtlCol="0">
            <a:spAutoFit/>
          </a:bodyPr>
          <a:lstStyle/>
          <a:p>
            <a:r>
              <a:rPr lang="en-US" sz="2400" b="1" dirty="0" err="1">
                <a:solidFill>
                  <a:srgbClr val="A2BD3D"/>
                </a:solidFill>
                <a:latin typeface="Montserrat" panose="00000500000000000000" pitchFamily="50" charset="0"/>
              </a:rPr>
              <a:t>Novedades</a:t>
            </a:r>
            <a:r>
              <a:rPr lang="en-US" sz="2400" b="1" dirty="0">
                <a:solidFill>
                  <a:srgbClr val="A2BD3D"/>
                </a:solidFill>
                <a:latin typeface="Montserrat" panose="00000500000000000000" pitchFamily="50" charset="0"/>
              </a:rPr>
              <a:t> </a:t>
            </a:r>
            <a:r>
              <a:rPr lang="en-US" sz="2400" b="1" dirty="0" err="1">
                <a:solidFill>
                  <a:srgbClr val="A2BD3D"/>
                </a:solidFill>
                <a:latin typeface="Montserrat" panose="00000500000000000000" pitchFamily="50" charset="0"/>
              </a:rPr>
              <a:t>en</a:t>
            </a:r>
            <a:r>
              <a:rPr lang="en-US" sz="2400" b="1" dirty="0">
                <a:solidFill>
                  <a:srgbClr val="A2BD3D"/>
                </a:solidFill>
                <a:latin typeface="Montserrat" panose="00000500000000000000" pitchFamily="50" charset="0"/>
              </a:rPr>
              <a:t> JAVA 17</a:t>
            </a:r>
            <a:endParaRPr lang="en-US" sz="2400" b="1" dirty="0">
              <a:solidFill>
                <a:srgbClr val="A2BD3D"/>
              </a:solidFill>
              <a:latin typeface="Montserrat ExtraBold" panose="00000900000000000000" pitchFamily="50" charset="0"/>
            </a:endParaRPr>
          </a:p>
        </p:txBody>
      </p:sp>
      <p:cxnSp>
        <p:nvCxnSpPr>
          <p:cNvPr id="24" name="Straight Connector 18">
            <a:extLst>
              <a:ext uri="{FF2B5EF4-FFF2-40B4-BE49-F238E27FC236}">
                <a16:creationId xmlns:a16="http://schemas.microsoft.com/office/drawing/2014/main" id="{ECABA407-7A8B-4947-B08D-93E47667B546}"/>
              </a:ext>
            </a:extLst>
          </p:cNvPr>
          <p:cNvCxnSpPr>
            <a:cxnSpLocks/>
          </p:cNvCxnSpPr>
          <p:nvPr/>
        </p:nvCxnSpPr>
        <p:spPr>
          <a:xfrm>
            <a:off x="1708726" y="194762"/>
            <a:ext cx="0" cy="48673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0414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prstGeom prst="rect">
            <a:avLst/>
          </a:prstGeom>
        </p:spPr>
        <p:txBody>
          <a:bodyPr>
            <a:normAutofit fontScale="90000"/>
          </a:bodyPr>
          <a:lstStyle/>
          <a:p>
            <a:r>
              <a:rPr lang="es-ES" dirty="0"/>
              <a:t>Inferencia de tipos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p:txBody>
          <a:bodyPr numCol="1">
            <a:noAutofit/>
          </a:bodyPr>
          <a:lstStyle/>
          <a:p>
            <a:pPr marL="914400" lvl="2" indent="0">
              <a:buNone/>
            </a:pPr>
            <a:endParaRPr lang="es-ES" sz="1200" b="1" dirty="0">
              <a:solidFill>
                <a:srgbClr val="00519F"/>
              </a:solidFill>
            </a:endParaRPr>
          </a:p>
          <a:p>
            <a:pPr marL="531813" lvl="3" indent="-531813">
              <a:lnSpc>
                <a:spcPct val="150000"/>
              </a:lnSpc>
              <a:spcAft>
                <a:spcPts val="1200"/>
              </a:spcAft>
              <a:buSzPct val="100000"/>
              <a:defRPr/>
            </a:pPr>
            <a:r>
              <a:rPr lang="es-ES" dirty="0"/>
              <a:t>Característica incorporada en Java 10, consistente en declarar variables locales sin indicar explícitamente el tipo.</a:t>
            </a:r>
          </a:p>
          <a:p>
            <a:pPr marL="531813" lvl="3" indent="-531813">
              <a:lnSpc>
                <a:spcPct val="150000"/>
              </a:lnSpc>
              <a:spcAft>
                <a:spcPts val="1200"/>
              </a:spcAft>
              <a:buSzPct val="100000"/>
              <a:defRPr/>
            </a:pPr>
            <a:r>
              <a:rPr lang="es-ES" dirty="0"/>
              <a:t>Se emplea la palabra </a:t>
            </a:r>
            <a:r>
              <a:rPr lang="es-ES" dirty="0" err="1"/>
              <a:t>var</a:t>
            </a:r>
            <a:r>
              <a:rPr lang="es-ES" dirty="0"/>
              <a:t>:</a:t>
            </a:r>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r>
              <a:rPr lang="es-ES" dirty="0"/>
              <a:t>El tipo es inferido por el compilador a partir del valor asignado a la variable</a:t>
            </a:r>
          </a:p>
          <a:p>
            <a:pPr marL="531813" lvl="3" indent="-531813">
              <a:lnSpc>
                <a:spcPct val="150000"/>
              </a:lnSpc>
              <a:spcAft>
                <a:spcPts val="1200"/>
              </a:spcAft>
              <a:buSzPct val="100000"/>
              <a:defRPr/>
            </a:pPr>
            <a:r>
              <a:rPr lang="es-ES" dirty="0"/>
              <a:t>Simplifica la escritura de código, ni mejora ni empeora el rendimiento de la aplicación</a:t>
            </a:r>
          </a:p>
          <a:p>
            <a:pPr marL="531813" lvl="3" indent="-531813">
              <a:lnSpc>
                <a:spcPct val="150000"/>
              </a:lnSpc>
              <a:buSzPct val="100000"/>
            </a:pPr>
            <a:endParaRPr lang="es-ES" dirty="0"/>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866D3D37-1AEC-5746-AF54-FE54BF6118EA}"/>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01A93DDA-F518-6447-A084-F90F8E8A2B5E}"/>
              </a:ext>
            </a:extLst>
          </p:cNvPr>
          <p:cNvSpPr>
            <a:spLocks noGrp="1"/>
          </p:cNvSpPr>
          <p:nvPr>
            <p:ph type="sldNum" sz="quarter" idx="11"/>
          </p:nvPr>
        </p:nvSpPr>
        <p:spPr/>
        <p:txBody>
          <a:bodyPr/>
          <a:lstStyle/>
          <a:p>
            <a:fld id="{0D6589CA-84B8-4374-A56F-EE47C518290A}" type="slidenum">
              <a:rPr lang="es-ES" smtClean="0"/>
              <a:pPr/>
              <a:t>62</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8" name="5 CuadroTexto">
            <a:extLst>
              <a:ext uri="{FF2B5EF4-FFF2-40B4-BE49-F238E27FC236}">
                <a16:creationId xmlns:a16="http://schemas.microsoft.com/office/drawing/2014/main" id="{B8F049D2-8418-204E-AB8B-718E48917036}"/>
              </a:ext>
            </a:extLst>
          </p:cNvPr>
          <p:cNvSpPr txBox="1"/>
          <p:nvPr/>
        </p:nvSpPr>
        <p:spPr>
          <a:xfrm>
            <a:off x="3143498" y="2866900"/>
            <a:ext cx="7072362" cy="646331"/>
          </a:xfrm>
          <a:prstGeom prst="rect">
            <a:avLst/>
          </a:prstGeom>
          <a:noFill/>
        </p:spPr>
        <p:txBody>
          <a:bodyPr wrap="square" rtlCol="0">
            <a:spAutoFit/>
          </a:bodyPr>
          <a:lstStyle/>
          <a:p>
            <a:r>
              <a:rPr lang="es-ES" dirty="0" err="1"/>
              <a:t>var</a:t>
            </a:r>
            <a:r>
              <a:rPr lang="es-ES" dirty="0"/>
              <a:t> </a:t>
            </a:r>
            <a:r>
              <a:rPr lang="es-ES" dirty="0" err="1"/>
              <a:t>num</a:t>
            </a:r>
            <a:r>
              <a:rPr lang="es-ES" dirty="0"/>
              <a:t>=100; //entero</a:t>
            </a:r>
          </a:p>
          <a:p>
            <a:r>
              <a:rPr lang="es-ES" dirty="0" err="1"/>
              <a:t>var</a:t>
            </a:r>
            <a:r>
              <a:rPr lang="es-ES" dirty="0"/>
              <a:t> datos=new </a:t>
            </a:r>
            <a:r>
              <a:rPr lang="es-ES" dirty="0" err="1"/>
              <a:t>ArrayList</a:t>
            </a:r>
            <a:r>
              <a:rPr lang="es-ES" dirty="0"/>
              <a:t>&lt;</a:t>
            </a:r>
            <a:r>
              <a:rPr lang="es-ES" dirty="0" err="1"/>
              <a:t>Integer</a:t>
            </a:r>
            <a:r>
              <a:rPr lang="es-ES" dirty="0"/>
              <a:t>&gt;(); //</a:t>
            </a:r>
            <a:r>
              <a:rPr lang="es-ES" dirty="0" err="1"/>
              <a:t>ArrayList</a:t>
            </a:r>
            <a:r>
              <a:rPr lang="es-ES" dirty="0"/>
              <a:t> de enteros</a:t>
            </a:r>
          </a:p>
        </p:txBody>
      </p:sp>
    </p:spTree>
    <p:extLst>
      <p:ext uri="{BB962C8B-B14F-4D97-AF65-F5344CB8AC3E}">
        <p14:creationId xmlns:p14="http://schemas.microsoft.com/office/powerpoint/2010/main" val="36777736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prstGeom prst="rect">
            <a:avLst/>
          </a:prstGeom>
        </p:spPr>
        <p:txBody>
          <a:bodyPr>
            <a:normAutofit fontScale="90000"/>
          </a:bodyPr>
          <a:lstStyle/>
          <a:p>
            <a:r>
              <a:rPr lang="es-ES" dirty="0"/>
              <a:t>Inferencia de tipos Local-Variable</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173473"/>
            <a:ext cx="10352315" cy="4642994"/>
          </a:xfrm>
        </p:spPr>
        <p:txBody>
          <a:bodyPr numCol="1">
            <a:noAutofit/>
          </a:bodyPr>
          <a:lstStyle/>
          <a:p>
            <a:pPr marL="531813" lvl="3" indent="-531813">
              <a:lnSpc>
                <a:spcPct val="150000"/>
              </a:lnSpc>
              <a:spcAft>
                <a:spcPts val="1200"/>
              </a:spcAft>
              <a:buSzPct val="100000"/>
              <a:defRPr/>
            </a:pPr>
            <a:r>
              <a:rPr lang="es-ES" dirty="0"/>
              <a:t>Únicamente puede utilizarse con variables locales:</a:t>
            </a:r>
          </a:p>
          <a:p>
            <a:pPr marL="531813" lvl="3" indent="-531813">
              <a:lnSpc>
                <a:spcPct val="150000"/>
              </a:lnSpc>
              <a:spcAft>
                <a:spcPts val="1200"/>
              </a:spcAft>
              <a:buSzPct val="100000"/>
              <a:defRPr/>
            </a:pPr>
            <a:endParaRPr lang="es-ES" dirty="0"/>
          </a:p>
          <a:p>
            <a:pPr marL="531813" lvl="3" indent="-531813">
              <a:lnSpc>
                <a:spcPct val="150000"/>
              </a:lnSpc>
              <a:buSzPct val="100000"/>
              <a:defRPr/>
            </a:pPr>
            <a:endParaRPr lang="es-ES" dirty="0"/>
          </a:p>
          <a:p>
            <a:pPr marL="531813" lvl="3" indent="-531813">
              <a:lnSpc>
                <a:spcPct val="150000"/>
              </a:lnSpc>
              <a:buSzPct val="100000"/>
              <a:defRPr/>
            </a:pPr>
            <a:endParaRPr lang="es-ES"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r>
              <a:rPr lang="es-ES" dirty="0"/>
              <a:t>Es obligatorio asignar explícitamente un valor a la variable, valor que no puede ser </a:t>
            </a:r>
            <a:r>
              <a:rPr lang="es-ES" dirty="0" err="1"/>
              <a:t>null</a:t>
            </a:r>
            <a:r>
              <a:rPr lang="es-ES" dirty="0"/>
              <a:t>:</a:t>
            </a:r>
          </a:p>
          <a:p>
            <a:pPr marL="0" indent="0">
              <a:spcBef>
                <a:spcPts val="600"/>
              </a:spcBef>
              <a:spcAft>
                <a:spcPts val="1200"/>
              </a:spcAft>
              <a:defRPr/>
            </a:pPr>
            <a:endParaRPr lang="es-ES" sz="2000" b="1" dirty="0">
              <a:solidFill>
                <a:schemeClr val="accent1">
                  <a:lumMod val="75000"/>
                </a:schemeClr>
              </a:solidFill>
              <a:effectLst>
                <a:outerShdw blurRad="31750" dist="25400" dir="5400000" algn="tl" rotWithShape="0">
                  <a:srgbClr val="000000">
                    <a:alpha val="25000"/>
                  </a:srgbClr>
                </a:outerShdw>
              </a:effectLst>
            </a:endParaRPr>
          </a:p>
          <a:p>
            <a:pPr lvl="2">
              <a:buAutoNum type="arabicPeriod"/>
            </a:pPr>
            <a:endParaRPr lang="es-ES" sz="1200"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35BA1EE8-BC30-2241-89B7-E555168C8374}"/>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0F6A574D-32CE-8248-8BCB-6BFF48855330}"/>
              </a:ext>
            </a:extLst>
          </p:cNvPr>
          <p:cNvSpPr>
            <a:spLocks noGrp="1"/>
          </p:cNvSpPr>
          <p:nvPr>
            <p:ph type="sldNum" sz="quarter" idx="11"/>
          </p:nvPr>
        </p:nvSpPr>
        <p:spPr/>
        <p:txBody>
          <a:bodyPr/>
          <a:lstStyle/>
          <a:p>
            <a:fld id="{0D6589CA-84B8-4374-A56F-EE47C518290A}" type="slidenum">
              <a:rPr lang="es-ES" smtClean="0"/>
              <a:pPr/>
              <a:t>63</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8" name="5 CuadroTexto">
            <a:extLst>
              <a:ext uri="{FF2B5EF4-FFF2-40B4-BE49-F238E27FC236}">
                <a16:creationId xmlns:a16="http://schemas.microsoft.com/office/drawing/2014/main" id="{29146635-E37D-FF45-A315-A7BF69743A6F}"/>
              </a:ext>
            </a:extLst>
          </p:cNvPr>
          <p:cNvSpPr txBox="1"/>
          <p:nvPr/>
        </p:nvSpPr>
        <p:spPr>
          <a:xfrm>
            <a:off x="3359696" y="1720912"/>
            <a:ext cx="4357718" cy="1384995"/>
          </a:xfrm>
          <a:prstGeom prst="rect">
            <a:avLst/>
          </a:prstGeom>
          <a:noFill/>
        </p:spPr>
        <p:txBody>
          <a:bodyPr wrap="square" rtlCol="0">
            <a:spAutoFit/>
          </a:bodyPr>
          <a:lstStyle/>
          <a:p>
            <a:r>
              <a:rPr lang="es-ES" sz="1400" dirty="0" err="1"/>
              <a:t>class</a:t>
            </a:r>
            <a:r>
              <a:rPr lang="es-ES" sz="1400" dirty="0"/>
              <a:t> Test{</a:t>
            </a:r>
          </a:p>
          <a:p>
            <a:r>
              <a:rPr lang="es-ES" sz="1400" dirty="0"/>
              <a:t>    </a:t>
            </a:r>
            <a:r>
              <a:rPr lang="es-ES" sz="1400" dirty="0" err="1"/>
              <a:t>var</a:t>
            </a:r>
            <a:r>
              <a:rPr lang="es-ES" sz="1400" dirty="0"/>
              <a:t> prueba=100; //error de compilación</a:t>
            </a:r>
          </a:p>
          <a:p>
            <a:r>
              <a:rPr lang="es-ES" sz="1400" dirty="0"/>
              <a:t>    </a:t>
            </a:r>
            <a:r>
              <a:rPr lang="es-ES" sz="1400" dirty="0" err="1"/>
              <a:t>void</a:t>
            </a:r>
            <a:r>
              <a:rPr lang="es-ES" sz="1400" dirty="0"/>
              <a:t> </a:t>
            </a:r>
            <a:r>
              <a:rPr lang="es-ES" sz="1400" dirty="0" err="1"/>
              <a:t>print</a:t>
            </a:r>
            <a:r>
              <a:rPr lang="es-ES" sz="1400" dirty="0"/>
              <a:t>(){</a:t>
            </a:r>
          </a:p>
          <a:p>
            <a:r>
              <a:rPr lang="es-ES" sz="1400" dirty="0"/>
              <a:t>        </a:t>
            </a:r>
            <a:r>
              <a:rPr lang="es-ES" sz="1400" dirty="0" err="1"/>
              <a:t>var</a:t>
            </a:r>
            <a:r>
              <a:rPr lang="es-ES" sz="1400" dirty="0"/>
              <a:t> res="</a:t>
            </a:r>
            <a:r>
              <a:rPr lang="es-ES" sz="1400" dirty="0" err="1"/>
              <a:t>success</a:t>
            </a:r>
            <a:r>
              <a:rPr lang="es-ES" sz="1400" dirty="0"/>
              <a:t>"; //correcto</a:t>
            </a:r>
          </a:p>
          <a:p>
            <a:r>
              <a:rPr lang="es-ES" sz="1400" dirty="0"/>
              <a:t>    }</a:t>
            </a:r>
          </a:p>
          <a:p>
            <a:r>
              <a:rPr lang="es-ES" sz="1400" dirty="0"/>
              <a:t>}</a:t>
            </a:r>
          </a:p>
        </p:txBody>
      </p:sp>
      <p:sp>
        <p:nvSpPr>
          <p:cNvPr id="14" name="4 CuadroTexto">
            <a:extLst>
              <a:ext uri="{FF2B5EF4-FFF2-40B4-BE49-F238E27FC236}">
                <a16:creationId xmlns:a16="http://schemas.microsoft.com/office/drawing/2014/main" id="{68C97D3A-0113-1E4C-B79D-BCAF8421F25D}"/>
              </a:ext>
            </a:extLst>
          </p:cNvPr>
          <p:cNvSpPr txBox="1"/>
          <p:nvPr/>
        </p:nvSpPr>
        <p:spPr>
          <a:xfrm>
            <a:off x="3347120" y="4437112"/>
            <a:ext cx="4357718" cy="738664"/>
          </a:xfrm>
          <a:prstGeom prst="rect">
            <a:avLst/>
          </a:prstGeom>
          <a:noFill/>
        </p:spPr>
        <p:txBody>
          <a:bodyPr wrap="square" rtlCol="0">
            <a:spAutoFit/>
          </a:bodyPr>
          <a:lstStyle/>
          <a:p>
            <a:r>
              <a:rPr lang="es-ES" sz="1400" dirty="0" err="1"/>
              <a:t>var</a:t>
            </a:r>
            <a:r>
              <a:rPr lang="es-ES" sz="1400" dirty="0"/>
              <a:t> data; //error de compilación</a:t>
            </a:r>
          </a:p>
          <a:p>
            <a:r>
              <a:rPr lang="es-ES" sz="1400" dirty="0" err="1"/>
              <a:t>var</a:t>
            </a:r>
            <a:r>
              <a:rPr lang="es-ES" sz="1400" dirty="0"/>
              <a:t> n=</a:t>
            </a:r>
            <a:r>
              <a:rPr lang="es-ES" sz="1400" dirty="0" err="1"/>
              <a:t>null</a:t>
            </a:r>
            <a:r>
              <a:rPr lang="es-ES" sz="1400" dirty="0"/>
              <a:t>; //error de compilación</a:t>
            </a:r>
          </a:p>
          <a:p>
            <a:endParaRPr lang="es-ES" sz="1400" dirty="0"/>
          </a:p>
        </p:txBody>
      </p:sp>
    </p:spTree>
    <p:extLst>
      <p:ext uri="{BB962C8B-B14F-4D97-AF65-F5344CB8AC3E}">
        <p14:creationId xmlns:p14="http://schemas.microsoft.com/office/powerpoint/2010/main" val="42014586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prstGeom prst="rect">
            <a:avLst/>
          </a:prstGeom>
        </p:spPr>
        <p:txBody>
          <a:bodyPr>
            <a:normAutofit fontScale="90000"/>
          </a:bodyPr>
          <a:lstStyle/>
          <a:p>
            <a:r>
              <a:rPr lang="es-ES" dirty="0"/>
              <a:t>Inferencia de tipos Local-Variable</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871505" y="1365104"/>
            <a:ext cx="10352315" cy="4642994"/>
          </a:xfrm>
        </p:spPr>
        <p:txBody>
          <a:bodyPr numCol="1">
            <a:noAutofit/>
          </a:bodyPr>
          <a:lstStyle/>
          <a:p>
            <a:pPr marL="531813" lvl="3" indent="-531813">
              <a:lnSpc>
                <a:spcPct val="150000"/>
              </a:lnSpc>
              <a:spcAft>
                <a:spcPts val="1200"/>
              </a:spcAft>
              <a:buSzPct val="100000"/>
              <a:defRPr/>
            </a:pPr>
            <a:r>
              <a:rPr lang="es-ES" dirty="0"/>
              <a:t>No es posible utilizar inferencia de tipos en declaraciones múltiples:</a:t>
            </a:r>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r>
              <a:rPr lang="es-ES" dirty="0"/>
              <a:t>Se puede utilizar inferencia de tipos en bucles de tipo </a:t>
            </a:r>
            <a:r>
              <a:rPr lang="es-ES" dirty="0" err="1"/>
              <a:t>for</a:t>
            </a:r>
            <a:r>
              <a:rPr lang="es-ES" dirty="0"/>
              <a:t>:</a:t>
            </a:r>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r>
              <a:rPr lang="es-ES" dirty="0"/>
              <a:t>En </a:t>
            </a:r>
            <a:r>
              <a:rPr lang="es-ES" dirty="0" err="1"/>
              <a:t>arrays</a:t>
            </a:r>
            <a:r>
              <a:rPr lang="es-ES" dirty="0"/>
              <a:t>, no puede utilizarse con inicialización abreviada:</a:t>
            </a:r>
          </a:p>
          <a:p>
            <a:pPr marL="531813" indent="-531813">
              <a:lnSpc>
                <a:spcPct val="150000"/>
              </a:lnSpc>
              <a:spcAft>
                <a:spcPts val="1200"/>
              </a:spcAft>
              <a:buSzPct val="225000"/>
              <a:buBlip>
                <a:blip r:embed="rId3"/>
              </a:buBlip>
              <a:defRPr/>
            </a:pPr>
            <a:endParaRPr lang="es-ES" sz="1600" dirty="0">
              <a:solidFill>
                <a:srgbClr val="00519F"/>
              </a:solidFill>
            </a:endParaRPr>
          </a:p>
          <a:p>
            <a:pPr marL="531813" indent="-531813">
              <a:lnSpc>
                <a:spcPct val="150000"/>
              </a:lnSpc>
              <a:buSzPct val="225000"/>
              <a:buBlip>
                <a:blip r:embed="rId3"/>
              </a:buBlip>
              <a:defRPr/>
            </a:pPr>
            <a:endParaRPr lang="es-ES" sz="1600" dirty="0">
              <a:solidFill>
                <a:srgbClr val="00519F"/>
              </a:solidFill>
            </a:endParaRPr>
          </a:p>
          <a:p>
            <a:pPr marL="0" indent="0">
              <a:lnSpc>
                <a:spcPct val="150000"/>
              </a:lnSpc>
              <a:spcAft>
                <a:spcPts val="1200"/>
              </a:spcAft>
              <a:buSzPct val="225000"/>
              <a:buNone/>
              <a:defRPr/>
            </a:pPr>
            <a:endParaRPr lang="es-ES" sz="2000" b="1" dirty="0">
              <a:solidFill>
                <a:schemeClr val="accent1">
                  <a:lumMod val="75000"/>
                </a:schemeClr>
              </a:solidFill>
              <a:effectLst>
                <a:outerShdw blurRad="31750" dist="25400" dir="5400000" algn="tl" rotWithShape="0">
                  <a:srgbClr val="000000">
                    <a:alpha val="25000"/>
                  </a:srgbClr>
                </a:outerShdw>
              </a:effectLst>
            </a:endParaRPr>
          </a:p>
          <a:p>
            <a:pPr lvl="2">
              <a:buAutoNum type="arabicPeriod"/>
            </a:pPr>
            <a:endParaRPr lang="es-ES" sz="1200" dirty="0">
              <a:solidFill>
                <a:srgbClr val="00519F"/>
              </a:solidFill>
            </a:endParaRPr>
          </a:p>
          <a:p>
            <a:pPr marL="1371600" lvl="3" indent="0">
              <a:buNone/>
            </a:pPr>
            <a:endParaRPr lang="es-ES" sz="12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EB3B44FA-7FF1-AC4A-8ED8-5BCC49A9586C}"/>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D34AB576-09CC-D74E-9596-322CD4506365}"/>
              </a:ext>
            </a:extLst>
          </p:cNvPr>
          <p:cNvSpPr>
            <a:spLocks noGrp="1"/>
          </p:cNvSpPr>
          <p:nvPr>
            <p:ph type="sldNum" sz="quarter" idx="11"/>
          </p:nvPr>
        </p:nvSpPr>
        <p:spPr/>
        <p:txBody>
          <a:bodyPr/>
          <a:lstStyle/>
          <a:p>
            <a:fld id="{0D6589CA-84B8-4374-A56F-EE47C518290A}" type="slidenum">
              <a:rPr lang="es-ES" smtClean="0"/>
              <a:pPr/>
              <a:t>64</a:t>
            </a:fld>
            <a:endParaRPr lang="es-ES" dirty="0"/>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15" name="5 CuadroTexto">
            <a:extLst>
              <a:ext uri="{FF2B5EF4-FFF2-40B4-BE49-F238E27FC236}">
                <a16:creationId xmlns:a16="http://schemas.microsoft.com/office/drawing/2014/main" id="{C8401B42-96B3-194E-B489-DEC50EBCD36D}"/>
              </a:ext>
            </a:extLst>
          </p:cNvPr>
          <p:cNvSpPr txBox="1"/>
          <p:nvPr/>
        </p:nvSpPr>
        <p:spPr>
          <a:xfrm>
            <a:off x="4367808" y="1816532"/>
            <a:ext cx="2928958" cy="523220"/>
          </a:xfrm>
          <a:prstGeom prst="rect">
            <a:avLst/>
          </a:prstGeom>
          <a:noFill/>
        </p:spPr>
        <p:txBody>
          <a:bodyPr wrap="square" rtlCol="0">
            <a:spAutoFit/>
          </a:bodyPr>
          <a:lstStyle/>
          <a:p>
            <a:r>
              <a:rPr lang="es-ES" sz="1400" dirty="0" err="1"/>
              <a:t>var</a:t>
            </a:r>
            <a:r>
              <a:rPr lang="es-ES" sz="1400" dirty="0"/>
              <a:t> </a:t>
            </a:r>
            <a:r>
              <a:rPr lang="es-ES" sz="1400" dirty="0" err="1"/>
              <a:t>a,c</a:t>
            </a:r>
            <a:r>
              <a:rPr lang="es-ES" sz="1400" dirty="0"/>
              <a:t>=10; //incorrecto</a:t>
            </a:r>
          </a:p>
          <a:p>
            <a:r>
              <a:rPr lang="es-ES" sz="1400" dirty="0" err="1"/>
              <a:t>var</a:t>
            </a:r>
            <a:r>
              <a:rPr lang="es-ES" sz="1400" dirty="0"/>
              <a:t> b=5,x=30; //incorrecto</a:t>
            </a:r>
          </a:p>
        </p:txBody>
      </p:sp>
      <p:sp>
        <p:nvSpPr>
          <p:cNvPr id="16" name="4 CuadroTexto">
            <a:extLst>
              <a:ext uri="{FF2B5EF4-FFF2-40B4-BE49-F238E27FC236}">
                <a16:creationId xmlns:a16="http://schemas.microsoft.com/office/drawing/2014/main" id="{1E0A9381-98F5-FF46-B724-32E6F160201D}"/>
              </a:ext>
            </a:extLst>
          </p:cNvPr>
          <p:cNvSpPr txBox="1"/>
          <p:nvPr/>
        </p:nvSpPr>
        <p:spPr>
          <a:xfrm>
            <a:off x="3296238" y="3505728"/>
            <a:ext cx="2143140" cy="738664"/>
          </a:xfrm>
          <a:prstGeom prst="rect">
            <a:avLst/>
          </a:prstGeom>
          <a:solidFill>
            <a:schemeClr val="accent1">
              <a:lumMod val="20000"/>
              <a:lumOff val="80000"/>
            </a:schemeClr>
          </a:solidFill>
        </p:spPr>
        <p:txBody>
          <a:bodyPr wrap="square" rtlCol="0">
            <a:spAutoFit/>
          </a:bodyPr>
          <a:lstStyle/>
          <a:p>
            <a:r>
              <a:rPr lang="es-ES" sz="1400" dirty="0" err="1"/>
              <a:t>for</a:t>
            </a:r>
            <a:r>
              <a:rPr lang="es-ES" sz="1400" dirty="0"/>
              <a:t>(</a:t>
            </a:r>
            <a:r>
              <a:rPr lang="es-ES" sz="1400" dirty="0" err="1"/>
              <a:t>var</a:t>
            </a:r>
            <a:r>
              <a:rPr lang="es-ES" sz="1400" dirty="0"/>
              <a:t> i=0;i&lt;10;i++){</a:t>
            </a:r>
          </a:p>
          <a:p>
            <a:endParaRPr lang="es-ES" sz="1400" dirty="0"/>
          </a:p>
          <a:p>
            <a:r>
              <a:rPr lang="es-ES" sz="1400" dirty="0"/>
              <a:t>}</a:t>
            </a:r>
          </a:p>
        </p:txBody>
      </p:sp>
      <p:sp>
        <p:nvSpPr>
          <p:cNvPr id="17" name="6 CuadroTexto">
            <a:extLst>
              <a:ext uri="{FF2B5EF4-FFF2-40B4-BE49-F238E27FC236}">
                <a16:creationId xmlns:a16="http://schemas.microsoft.com/office/drawing/2014/main" id="{4E5670D1-CD58-A24B-A3C6-D8A288973177}"/>
              </a:ext>
            </a:extLst>
          </p:cNvPr>
          <p:cNvSpPr txBox="1"/>
          <p:nvPr/>
        </p:nvSpPr>
        <p:spPr>
          <a:xfrm>
            <a:off x="6082320" y="3505728"/>
            <a:ext cx="2143140" cy="738664"/>
          </a:xfrm>
          <a:prstGeom prst="rect">
            <a:avLst/>
          </a:prstGeom>
          <a:solidFill>
            <a:schemeClr val="accent1">
              <a:lumMod val="20000"/>
              <a:lumOff val="80000"/>
            </a:schemeClr>
          </a:solidFill>
        </p:spPr>
        <p:txBody>
          <a:bodyPr wrap="square" rtlCol="0">
            <a:spAutoFit/>
          </a:bodyPr>
          <a:lstStyle/>
          <a:p>
            <a:r>
              <a:rPr lang="es-ES" sz="1400" dirty="0" err="1"/>
              <a:t>for</a:t>
            </a:r>
            <a:r>
              <a:rPr lang="es-ES" sz="1400" dirty="0"/>
              <a:t>(</a:t>
            </a:r>
            <a:r>
              <a:rPr lang="es-ES" sz="1400" dirty="0" err="1"/>
              <a:t>var</a:t>
            </a:r>
            <a:r>
              <a:rPr lang="es-ES" sz="1400" dirty="0"/>
              <a:t> s:datos){</a:t>
            </a:r>
          </a:p>
          <a:p>
            <a:endParaRPr lang="es-ES" sz="1400" dirty="0"/>
          </a:p>
          <a:p>
            <a:r>
              <a:rPr lang="es-ES" sz="1400" dirty="0"/>
              <a:t>}</a:t>
            </a:r>
          </a:p>
        </p:txBody>
      </p:sp>
      <p:sp>
        <p:nvSpPr>
          <p:cNvPr id="18" name="9 CuadroTexto">
            <a:extLst>
              <a:ext uri="{FF2B5EF4-FFF2-40B4-BE49-F238E27FC236}">
                <a16:creationId xmlns:a16="http://schemas.microsoft.com/office/drawing/2014/main" id="{E497CE31-4BD4-494C-9982-AEC09F1DC447}"/>
              </a:ext>
            </a:extLst>
          </p:cNvPr>
          <p:cNvSpPr txBox="1"/>
          <p:nvPr/>
        </p:nvSpPr>
        <p:spPr>
          <a:xfrm>
            <a:off x="4367808" y="5258273"/>
            <a:ext cx="3929090" cy="523220"/>
          </a:xfrm>
          <a:prstGeom prst="rect">
            <a:avLst/>
          </a:prstGeom>
          <a:noFill/>
        </p:spPr>
        <p:txBody>
          <a:bodyPr wrap="square" rtlCol="0">
            <a:spAutoFit/>
          </a:bodyPr>
          <a:lstStyle/>
          <a:p>
            <a:r>
              <a:rPr lang="es-ES" sz="1400" dirty="0" err="1"/>
              <a:t>var</a:t>
            </a:r>
            <a:r>
              <a:rPr lang="es-ES" sz="1400" dirty="0"/>
              <a:t> s={5,9,10}; //incorrecto</a:t>
            </a:r>
          </a:p>
          <a:p>
            <a:r>
              <a:rPr lang="es-ES" sz="1400" dirty="0" err="1"/>
              <a:t>var</a:t>
            </a:r>
            <a:r>
              <a:rPr lang="es-ES" sz="1400" dirty="0"/>
              <a:t> d=new </a:t>
            </a:r>
            <a:r>
              <a:rPr lang="es-ES" sz="1400" dirty="0" err="1"/>
              <a:t>int</a:t>
            </a:r>
            <a:r>
              <a:rPr lang="es-ES" sz="1400" dirty="0"/>
              <a:t>[]{5,1,3}; //correcto</a:t>
            </a:r>
          </a:p>
        </p:txBody>
      </p:sp>
    </p:spTree>
    <p:extLst>
      <p:ext uri="{BB962C8B-B14F-4D97-AF65-F5344CB8AC3E}">
        <p14:creationId xmlns:p14="http://schemas.microsoft.com/office/powerpoint/2010/main" val="9195793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D3D574-C9D3-1C47-B071-99326E16EAE1}"/>
              </a:ext>
            </a:extLst>
          </p:cNvPr>
          <p:cNvSpPr>
            <a:spLocks noGrp="1"/>
          </p:cNvSpPr>
          <p:nvPr>
            <p:ph type="title"/>
          </p:nvPr>
        </p:nvSpPr>
        <p:spPr/>
        <p:txBody>
          <a:bodyPr/>
          <a:lstStyle/>
          <a:p>
            <a:r>
              <a:rPr lang="es-ES" dirty="0"/>
              <a:t>Rendimiento mejorado</a:t>
            </a:r>
          </a:p>
        </p:txBody>
      </p:sp>
      <p:sp>
        <p:nvSpPr>
          <p:cNvPr id="6" name="Marcador de contenido 5">
            <a:extLst>
              <a:ext uri="{FF2B5EF4-FFF2-40B4-BE49-F238E27FC236}">
                <a16:creationId xmlns:a16="http://schemas.microsoft.com/office/drawing/2014/main" id="{76586867-F0DE-8749-8F8F-F091DD71AC5A}"/>
              </a:ext>
            </a:extLst>
          </p:cNvPr>
          <p:cNvSpPr>
            <a:spLocks noGrp="1"/>
          </p:cNvSpPr>
          <p:nvPr>
            <p:ph sz="half" idx="2"/>
          </p:nvPr>
        </p:nvSpPr>
        <p:spPr/>
        <p:txBody>
          <a:bodyPr>
            <a:normAutofit lnSpcReduction="10000"/>
          </a:bodyPr>
          <a:lstStyle/>
          <a:p>
            <a:pPr marL="531813" lvl="3" indent="-531813">
              <a:lnSpc>
                <a:spcPct val="150000"/>
              </a:lnSpc>
              <a:spcAft>
                <a:spcPts val="1200"/>
              </a:spcAft>
              <a:buSzPct val="100000"/>
              <a:defRPr/>
            </a:pPr>
            <a:r>
              <a:rPr lang="es-ES" dirty="0"/>
              <a:t>Algunas de las áreas en las que se ha trabajado para mejorar el rendimiento en Java 17 incluyen:</a:t>
            </a:r>
          </a:p>
          <a:p>
            <a:pPr marL="989013" lvl="4" indent="-531813">
              <a:lnSpc>
                <a:spcPct val="150000"/>
              </a:lnSpc>
              <a:spcAft>
                <a:spcPts val="1200"/>
              </a:spcAft>
              <a:buSzPct val="100000"/>
              <a:defRPr/>
            </a:pPr>
            <a:r>
              <a:rPr lang="es-ES" dirty="0"/>
              <a:t>Optimizaciones en la JVM: Java 17 ha introducido mejoras en la Máquina Virtual de Java (JVM) para optimizar la ejecución de código Java, lo que puede resultar en una mayor eficiencia y velocidad de ejecución de las aplicaciones.</a:t>
            </a:r>
          </a:p>
          <a:p>
            <a:pPr marL="989013" lvl="4" indent="-531813">
              <a:lnSpc>
                <a:spcPct val="150000"/>
              </a:lnSpc>
              <a:spcAft>
                <a:spcPts val="1200"/>
              </a:spcAft>
              <a:buSzPct val="100000"/>
              <a:defRPr/>
            </a:pPr>
            <a:r>
              <a:rPr lang="es-ES" dirty="0"/>
              <a:t>Mejoras en la recolección de basura: Se han realizado ajustes en el recolector de basura de Java para mejorar la gestión de la memoria y reducir el impacto de la recolección de basura en el rendimiento de las aplicaciones.</a:t>
            </a:r>
          </a:p>
          <a:p>
            <a:pPr marL="989013" lvl="4" indent="-531813">
              <a:lnSpc>
                <a:spcPct val="150000"/>
              </a:lnSpc>
              <a:spcAft>
                <a:spcPts val="1200"/>
              </a:spcAft>
              <a:buSzPct val="100000"/>
              <a:defRPr/>
            </a:pPr>
            <a:r>
              <a:rPr lang="es-ES" dirty="0"/>
              <a:t>Optimizaciones en la compilación </a:t>
            </a:r>
            <a:r>
              <a:rPr lang="es-ES" dirty="0" err="1"/>
              <a:t>Just</a:t>
            </a:r>
            <a:r>
              <a:rPr lang="es-ES" dirty="0"/>
              <a:t>-In-Time (JIT): Java 17 puede incluir mejoras en el compilador JIT para generar un código más eficiente y optimizado, lo que puede acelerar la ejecución de las aplicaciones Java.</a:t>
            </a:r>
          </a:p>
          <a:p>
            <a:pPr marL="989013" lvl="4" indent="-531813">
              <a:lnSpc>
                <a:spcPct val="150000"/>
              </a:lnSpc>
              <a:spcAft>
                <a:spcPts val="1200"/>
              </a:spcAft>
              <a:buSzPct val="100000"/>
              <a:defRPr/>
            </a:pPr>
            <a:r>
              <a:rPr lang="es-ES" dirty="0"/>
              <a:t>Mejoras en la gestión de recursos: Se han implementado mejoras en la gestión de recursos y en la eficiencia de las operaciones de E/S, lo que puede contribuir a un mejor rendimiento general de las aplicaciones Java.</a:t>
            </a:r>
          </a:p>
          <a:p>
            <a:endParaRPr lang="es-ES" dirty="0"/>
          </a:p>
        </p:txBody>
      </p:sp>
      <p:sp>
        <p:nvSpPr>
          <p:cNvPr id="4" name="Marcador de pie de página 3">
            <a:extLst>
              <a:ext uri="{FF2B5EF4-FFF2-40B4-BE49-F238E27FC236}">
                <a16:creationId xmlns:a16="http://schemas.microsoft.com/office/drawing/2014/main" id="{18A04BDA-6250-CC4B-87E6-40DF20F21E7F}"/>
              </a:ext>
            </a:extLst>
          </p:cNvPr>
          <p:cNvSpPr>
            <a:spLocks noGrp="1"/>
          </p:cNvSpPr>
          <p:nvPr>
            <p:ph type="ftr" sz="quarter" idx="10"/>
          </p:nvPr>
        </p:nvSpPr>
        <p:spPr/>
        <p:txBody>
          <a:bodyPr/>
          <a:lstStyle/>
          <a:p>
            <a:pPr>
              <a:defRPr/>
            </a:pPr>
            <a:r>
              <a:rPr lang="es-ES"/>
              <a:t>Formador: Ana Isabel Vegas</a:t>
            </a:r>
            <a:endParaRPr lang="es-ES" dirty="0"/>
          </a:p>
        </p:txBody>
      </p:sp>
      <p:sp>
        <p:nvSpPr>
          <p:cNvPr id="7" name="Marcador de número de diapositiva 3">
            <a:extLst>
              <a:ext uri="{FF2B5EF4-FFF2-40B4-BE49-F238E27FC236}">
                <a16:creationId xmlns:a16="http://schemas.microsoft.com/office/drawing/2014/main" id="{BFD45439-A6CE-1C45-9F9A-4D5281065CF7}"/>
              </a:ext>
            </a:extLst>
          </p:cNvPr>
          <p:cNvSpPr>
            <a:spLocks noGrp="1"/>
          </p:cNvSpPr>
          <p:nvPr>
            <p:ph type="sldNum" sz="quarter" idx="11"/>
          </p:nvPr>
        </p:nvSpPr>
        <p:spPr>
          <a:xfrm>
            <a:off x="11661775" y="6462713"/>
            <a:ext cx="482600" cy="369888"/>
          </a:xfrm>
        </p:spPr>
        <p:txBody>
          <a:bodyPr/>
          <a:lstStyle/>
          <a:p>
            <a:fld id="{0D6589CA-84B8-4374-A56F-EE47C518290A}" type="slidenum">
              <a:rPr lang="es-ES" smtClean="0"/>
              <a:pPr/>
              <a:t>65</a:t>
            </a:fld>
            <a:endParaRPr lang="es-ES" dirty="0"/>
          </a:p>
        </p:txBody>
      </p:sp>
    </p:spTree>
    <p:extLst>
      <p:ext uri="{BB962C8B-B14F-4D97-AF65-F5344CB8AC3E}">
        <p14:creationId xmlns:p14="http://schemas.microsoft.com/office/powerpoint/2010/main" val="4127831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939D8-75E2-1E4F-974E-99FC13890482}"/>
              </a:ext>
            </a:extLst>
          </p:cNvPr>
          <p:cNvSpPr>
            <a:spLocks noGrp="1"/>
          </p:cNvSpPr>
          <p:nvPr>
            <p:ph type="title"/>
          </p:nvPr>
        </p:nvSpPr>
        <p:spPr/>
        <p:txBody>
          <a:bodyPr/>
          <a:lstStyle/>
          <a:p>
            <a:r>
              <a:rPr lang="es-ES" dirty="0"/>
              <a:t>Patrones en </a:t>
            </a:r>
            <a:r>
              <a:rPr lang="es-ES" dirty="0" err="1"/>
              <a:t>Switch</a:t>
            </a:r>
            <a:r>
              <a:rPr lang="es-ES" dirty="0"/>
              <a:t>: mejorados para admitir casos múltiples.</a:t>
            </a:r>
          </a:p>
        </p:txBody>
      </p:sp>
      <p:sp>
        <p:nvSpPr>
          <p:cNvPr id="3" name="Marcador de contenido 2">
            <a:extLst>
              <a:ext uri="{FF2B5EF4-FFF2-40B4-BE49-F238E27FC236}">
                <a16:creationId xmlns:a16="http://schemas.microsoft.com/office/drawing/2014/main" id="{E151C8D9-449C-F645-822C-659954BE9E21}"/>
              </a:ext>
            </a:extLst>
          </p:cNvPr>
          <p:cNvSpPr>
            <a:spLocks noGrp="1"/>
          </p:cNvSpPr>
          <p:nvPr>
            <p:ph sz="half" idx="2"/>
          </p:nvPr>
        </p:nvSpPr>
        <p:spPr/>
        <p:txBody>
          <a:bodyPr/>
          <a:lstStyle/>
          <a:p>
            <a:pPr marL="531813" lvl="3" indent="-531813">
              <a:lnSpc>
                <a:spcPct val="150000"/>
              </a:lnSpc>
              <a:spcAft>
                <a:spcPts val="1200"/>
              </a:spcAft>
              <a:buSzPct val="100000"/>
              <a:defRPr/>
            </a:pPr>
            <a:r>
              <a:rPr lang="es-ES" dirty="0"/>
              <a:t>En Java 17, esta estructura se ha mejorado con expresiones </a:t>
            </a:r>
            <a:r>
              <a:rPr lang="es-ES" dirty="0" err="1"/>
              <a:t>switch</a:t>
            </a:r>
            <a:r>
              <a:rPr lang="es-ES" dirty="0"/>
              <a:t>, lo que permite que la estructura </a:t>
            </a:r>
            <a:r>
              <a:rPr lang="es-ES" dirty="0" err="1"/>
              <a:t>switch</a:t>
            </a:r>
            <a:r>
              <a:rPr lang="es-ES" dirty="0"/>
              <a:t> pueda retornar valores y utilizar patrones en los casos "</a:t>
            </a:r>
            <a:r>
              <a:rPr lang="es-ES" dirty="0" err="1"/>
              <a:t>Pattern</a:t>
            </a:r>
            <a:r>
              <a:rPr lang="es-ES" dirty="0"/>
              <a:t> </a:t>
            </a:r>
            <a:r>
              <a:rPr lang="es-ES" dirty="0" err="1"/>
              <a:t>Matching</a:t>
            </a:r>
            <a:r>
              <a:rPr lang="es-ES" dirty="0"/>
              <a:t> </a:t>
            </a:r>
            <a:r>
              <a:rPr lang="es-ES" dirty="0" err="1"/>
              <a:t>for</a:t>
            </a:r>
            <a:r>
              <a:rPr lang="es-ES" dirty="0"/>
              <a:t> </a:t>
            </a:r>
            <a:r>
              <a:rPr lang="es-ES" dirty="0" err="1"/>
              <a:t>Switch</a:t>
            </a:r>
            <a:r>
              <a:rPr lang="es-ES" dirty="0"/>
              <a:t>”.</a:t>
            </a:r>
          </a:p>
          <a:p>
            <a:pPr marL="531813" lvl="3" indent="-531813">
              <a:lnSpc>
                <a:spcPct val="150000"/>
              </a:lnSpc>
              <a:spcAft>
                <a:spcPts val="1200"/>
              </a:spcAft>
              <a:buSzPct val="100000"/>
              <a:defRPr/>
            </a:pPr>
            <a:r>
              <a:rPr lang="es-ES" dirty="0"/>
              <a:t>En las versiones anteriores solo tenían la sentencia </a:t>
            </a:r>
            <a:r>
              <a:rPr lang="es-ES" dirty="0" err="1"/>
              <a:t>switch</a:t>
            </a:r>
            <a:r>
              <a:rPr lang="es-ES" dirty="0"/>
              <a:t>, que evaluaba un dato pero no retornaba un valor. Otra mejora importante es la introducción de las expresiones </a:t>
            </a:r>
            <a:r>
              <a:rPr lang="es-ES" dirty="0" err="1"/>
              <a:t>switch</a:t>
            </a:r>
            <a:r>
              <a:rPr lang="es-ES" dirty="0"/>
              <a:t>, que permiten que la estructura </a:t>
            </a:r>
            <a:r>
              <a:rPr lang="es-ES" dirty="0" err="1"/>
              <a:t>switch</a:t>
            </a:r>
            <a:r>
              <a:rPr lang="es-ES" dirty="0"/>
              <a:t> pueda retornar valores, a diferencia de las sentencias </a:t>
            </a:r>
            <a:r>
              <a:rPr lang="es-ES" dirty="0" err="1"/>
              <a:t>switch</a:t>
            </a:r>
            <a:r>
              <a:rPr lang="es-ES" dirty="0"/>
              <a:t> tradicionales que solo evaluaban un dato.</a:t>
            </a:r>
          </a:p>
          <a:p>
            <a:pPr marL="531813" lvl="3" indent="-531813">
              <a:lnSpc>
                <a:spcPct val="150000"/>
              </a:lnSpc>
              <a:spcAft>
                <a:spcPts val="1200"/>
              </a:spcAft>
              <a:buSzPct val="100000"/>
              <a:defRPr/>
            </a:pPr>
            <a:r>
              <a:rPr lang="es-ES" dirty="0"/>
              <a:t>En versiones anteriores, el </a:t>
            </a:r>
            <a:r>
              <a:rPr lang="es-ES" dirty="0" err="1"/>
              <a:t>switch</a:t>
            </a:r>
            <a:r>
              <a:rPr lang="es-ES" dirty="0"/>
              <a:t> lanzaba un </a:t>
            </a:r>
            <a:r>
              <a:rPr lang="es-ES" dirty="0" err="1"/>
              <a:t>NullPointerException</a:t>
            </a:r>
            <a:r>
              <a:rPr lang="es-ES" dirty="0"/>
              <a:t> cuando el valor era nulo. Sin embargo, en Java 17, tanto el </a:t>
            </a:r>
            <a:r>
              <a:rPr lang="es-ES" dirty="0" err="1"/>
              <a:t>switch</a:t>
            </a:r>
            <a:r>
              <a:rPr lang="es-ES" dirty="0"/>
              <a:t> </a:t>
            </a:r>
            <a:r>
              <a:rPr lang="es-ES" dirty="0" err="1"/>
              <a:t>statement</a:t>
            </a:r>
            <a:r>
              <a:rPr lang="es-ES" dirty="0"/>
              <a:t> como la expresión </a:t>
            </a:r>
            <a:r>
              <a:rPr lang="es-ES" dirty="0" err="1"/>
              <a:t>switch</a:t>
            </a:r>
            <a:r>
              <a:rPr lang="es-ES" dirty="0"/>
              <a:t> permiten el uso de </a:t>
            </a:r>
            <a:r>
              <a:rPr lang="es-ES" dirty="0" err="1"/>
              <a:t>null</a:t>
            </a:r>
            <a:r>
              <a:rPr lang="es-ES" dirty="0"/>
              <a:t> como parte del patrón</a:t>
            </a:r>
          </a:p>
        </p:txBody>
      </p:sp>
      <p:sp>
        <p:nvSpPr>
          <p:cNvPr id="4" name="Marcador de pie de página 3">
            <a:extLst>
              <a:ext uri="{FF2B5EF4-FFF2-40B4-BE49-F238E27FC236}">
                <a16:creationId xmlns:a16="http://schemas.microsoft.com/office/drawing/2014/main" id="{98D4DE7E-EBB0-DC4F-9059-6459C60D515B}"/>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3">
            <a:extLst>
              <a:ext uri="{FF2B5EF4-FFF2-40B4-BE49-F238E27FC236}">
                <a16:creationId xmlns:a16="http://schemas.microsoft.com/office/drawing/2014/main" id="{A5A634B6-8DEE-0741-B69B-205939678F30}"/>
              </a:ext>
            </a:extLst>
          </p:cNvPr>
          <p:cNvSpPr>
            <a:spLocks noGrp="1"/>
          </p:cNvSpPr>
          <p:nvPr>
            <p:ph type="sldNum" sz="quarter" idx="11"/>
          </p:nvPr>
        </p:nvSpPr>
        <p:spPr>
          <a:xfrm>
            <a:off x="11661775" y="6462713"/>
            <a:ext cx="482600" cy="369888"/>
          </a:xfrm>
        </p:spPr>
        <p:txBody>
          <a:bodyPr/>
          <a:lstStyle/>
          <a:p>
            <a:fld id="{0D6589CA-84B8-4374-A56F-EE47C518290A}" type="slidenum">
              <a:rPr lang="es-ES" smtClean="0"/>
              <a:pPr/>
              <a:t>66</a:t>
            </a:fld>
            <a:endParaRPr lang="es-ES" dirty="0"/>
          </a:p>
        </p:txBody>
      </p:sp>
    </p:spTree>
    <p:extLst>
      <p:ext uri="{BB962C8B-B14F-4D97-AF65-F5344CB8AC3E}">
        <p14:creationId xmlns:p14="http://schemas.microsoft.com/office/powerpoint/2010/main" val="28090622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939D8-75E2-1E4F-974E-99FC13890482}"/>
              </a:ext>
            </a:extLst>
          </p:cNvPr>
          <p:cNvSpPr>
            <a:spLocks noGrp="1"/>
          </p:cNvSpPr>
          <p:nvPr>
            <p:ph type="title"/>
          </p:nvPr>
        </p:nvSpPr>
        <p:spPr/>
        <p:txBody>
          <a:bodyPr/>
          <a:lstStyle/>
          <a:p>
            <a:r>
              <a:rPr lang="es-ES" dirty="0"/>
              <a:t>Patrones en </a:t>
            </a:r>
            <a:r>
              <a:rPr lang="es-ES" dirty="0" err="1"/>
              <a:t>Switch</a:t>
            </a:r>
            <a:r>
              <a:rPr lang="es-ES" dirty="0"/>
              <a:t>: mejorados para admitir casos múltiples.</a:t>
            </a:r>
          </a:p>
        </p:txBody>
      </p:sp>
      <p:pic>
        <p:nvPicPr>
          <p:cNvPr id="7" name="Marcador de contenido 6">
            <a:extLst>
              <a:ext uri="{FF2B5EF4-FFF2-40B4-BE49-F238E27FC236}">
                <a16:creationId xmlns:a16="http://schemas.microsoft.com/office/drawing/2014/main" id="{4053DCFE-C419-DD44-81E1-DB4CC0306006}"/>
              </a:ext>
            </a:extLst>
          </p:cNvPr>
          <p:cNvPicPr>
            <a:picLocks noGrp="1" noChangeAspect="1"/>
          </p:cNvPicPr>
          <p:nvPr>
            <p:ph sz="half" idx="2"/>
          </p:nvPr>
        </p:nvPicPr>
        <p:blipFill>
          <a:blip r:embed="rId2"/>
          <a:stretch>
            <a:fillRect/>
          </a:stretch>
        </p:blipFill>
        <p:spPr>
          <a:xfrm>
            <a:off x="1799431" y="2885281"/>
            <a:ext cx="8483600" cy="1485900"/>
          </a:xfrm>
        </p:spPr>
      </p:pic>
      <p:sp>
        <p:nvSpPr>
          <p:cNvPr id="4" name="Marcador de pie de página 3">
            <a:extLst>
              <a:ext uri="{FF2B5EF4-FFF2-40B4-BE49-F238E27FC236}">
                <a16:creationId xmlns:a16="http://schemas.microsoft.com/office/drawing/2014/main" id="{98D4DE7E-EBB0-DC4F-9059-6459C60D515B}"/>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3">
            <a:extLst>
              <a:ext uri="{FF2B5EF4-FFF2-40B4-BE49-F238E27FC236}">
                <a16:creationId xmlns:a16="http://schemas.microsoft.com/office/drawing/2014/main" id="{A5A634B6-8DEE-0741-B69B-205939678F30}"/>
              </a:ext>
            </a:extLst>
          </p:cNvPr>
          <p:cNvSpPr>
            <a:spLocks noGrp="1"/>
          </p:cNvSpPr>
          <p:nvPr>
            <p:ph type="sldNum" sz="quarter" idx="11"/>
          </p:nvPr>
        </p:nvSpPr>
        <p:spPr>
          <a:xfrm>
            <a:off x="11661775" y="6462713"/>
            <a:ext cx="482600" cy="369888"/>
          </a:xfrm>
        </p:spPr>
        <p:txBody>
          <a:bodyPr/>
          <a:lstStyle/>
          <a:p>
            <a:fld id="{0D6589CA-84B8-4374-A56F-EE47C518290A}" type="slidenum">
              <a:rPr lang="es-ES" smtClean="0"/>
              <a:pPr/>
              <a:t>67</a:t>
            </a:fld>
            <a:endParaRPr lang="es-ES" dirty="0"/>
          </a:p>
        </p:txBody>
      </p:sp>
      <p:pic>
        <p:nvPicPr>
          <p:cNvPr id="9" name="Imagen 8">
            <a:extLst>
              <a:ext uri="{FF2B5EF4-FFF2-40B4-BE49-F238E27FC236}">
                <a16:creationId xmlns:a16="http://schemas.microsoft.com/office/drawing/2014/main" id="{C3DB6675-7328-D84A-896F-1520CF2DF93F}"/>
              </a:ext>
            </a:extLst>
          </p:cNvPr>
          <p:cNvPicPr>
            <a:picLocks noChangeAspect="1"/>
          </p:cNvPicPr>
          <p:nvPr/>
        </p:nvPicPr>
        <p:blipFill>
          <a:blip r:embed="rId3"/>
          <a:stretch>
            <a:fillRect/>
          </a:stretch>
        </p:blipFill>
        <p:spPr>
          <a:xfrm>
            <a:off x="1617954" y="2261975"/>
            <a:ext cx="8470900" cy="1498600"/>
          </a:xfrm>
          <a:prstGeom prst="rect">
            <a:avLst/>
          </a:prstGeom>
        </p:spPr>
      </p:pic>
    </p:spTree>
    <p:extLst>
      <p:ext uri="{BB962C8B-B14F-4D97-AF65-F5344CB8AC3E}">
        <p14:creationId xmlns:p14="http://schemas.microsoft.com/office/powerpoint/2010/main" val="28629080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939D8-75E2-1E4F-974E-99FC13890482}"/>
              </a:ext>
            </a:extLst>
          </p:cNvPr>
          <p:cNvSpPr>
            <a:spLocks noGrp="1"/>
          </p:cNvSpPr>
          <p:nvPr>
            <p:ph type="title"/>
          </p:nvPr>
        </p:nvSpPr>
        <p:spPr/>
        <p:txBody>
          <a:bodyPr/>
          <a:lstStyle/>
          <a:p>
            <a:r>
              <a:rPr lang="es-ES" dirty="0" err="1"/>
              <a:t>Pattern</a:t>
            </a:r>
            <a:r>
              <a:rPr lang="es-ES" dirty="0"/>
              <a:t> </a:t>
            </a:r>
            <a:r>
              <a:rPr lang="es-ES" dirty="0" err="1"/>
              <a:t>Matching</a:t>
            </a:r>
            <a:r>
              <a:rPr lang="es-ES" dirty="0"/>
              <a:t> para el operador </a:t>
            </a:r>
            <a:r>
              <a:rPr lang="es-ES" dirty="0" err="1"/>
              <a:t>instanceof</a:t>
            </a:r>
            <a:endParaRPr lang="es-ES" dirty="0"/>
          </a:p>
        </p:txBody>
      </p:sp>
      <p:sp>
        <p:nvSpPr>
          <p:cNvPr id="3" name="Marcador de contenido 2">
            <a:extLst>
              <a:ext uri="{FF2B5EF4-FFF2-40B4-BE49-F238E27FC236}">
                <a16:creationId xmlns:a16="http://schemas.microsoft.com/office/drawing/2014/main" id="{E151C8D9-449C-F645-822C-659954BE9E21}"/>
              </a:ext>
            </a:extLst>
          </p:cNvPr>
          <p:cNvSpPr>
            <a:spLocks noGrp="1"/>
          </p:cNvSpPr>
          <p:nvPr>
            <p:ph sz="half" idx="2"/>
          </p:nvPr>
        </p:nvSpPr>
        <p:spPr/>
        <p:txBody>
          <a:bodyPr/>
          <a:lstStyle/>
          <a:p>
            <a:pPr marL="531813" lvl="3" indent="-531813">
              <a:lnSpc>
                <a:spcPct val="150000"/>
              </a:lnSpc>
              <a:spcAft>
                <a:spcPts val="1200"/>
              </a:spcAft>
              <a:buSzPct val="100000"/>
              <a:defRPr/>
            </a:pPr>
            <a:r>
              <a:rPr lang="es-ES" dirty="0"/>
              <a:t>Con esta novedad podemos realizar un casting automático con el operador </a:t>
            </a:r>
            <a:r>
              <a:rPr lang="es-ES" dirty="0" err="1"/>
              <a:t>instanceof</a:t>
            </a:r>
            <a:endParaRPr lang="es-ES" dirty="0"/>
          </a:p>
        </p:txBody>
      </p:sp>
      <p:sp>
        <p:nvSpPr>
          <p:cNvPr id="4" name="Marcador de pie de página 3">
            <a:extLst>
              <a:ext uri="{FF2B5EF4-FFF2-40B4-BE49-F238E27FC236}">
                <a16:creationId xmlns:a16="http://schemas.microsoft.com/office/drawing/2014/main" id="{98D4DE7E-EBB0-DC4F-9059-6459C60D515B}"/>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3">
            <a:extLst>
              <a:ext uri="{FF2B5EF4-FFF2-40B4-BE49-F238E27FC236}">
                <a16:creationId xmlns:a16="http://schemas.microsoft.com/office/drawing/2014/main" id="{A5A634B6-8DEE-0741-B69B-205939678F30}"/>
              </a:ext>
            </a:extLst>
          </p:cNvPr>
          <p:cNvSpPr>
            <a:spLocks noGrp="1"/>
          </p:cNvSpPr>
          <p:nvPr>
            <p:ph type="sldNum" sz="quarter" idx="11"/>
          </p:nvPr>
        </p:nvSpPr>
        <p:spPr>
          <a:xfrm>
            <a:off x="11661775" y="6462713"/>
            <a:ext cx="482600" cy="369888"/>
          </a:xfrm>
        </p:spPr>
        <p:txBody>
          <a:bodyPr/>
          <a:lstStyle/>
          <a:p>
            <a:fld id="{0D6589CA-84B8-4374-A56F-EE47C518290A}" type="slidenum">
              <a:rPr lang="es-ES" smtClean="0"/>
              <a:pPr/>
              <a:t>68</a:t>
            </a:fld>
            <a:endParaRPr lang="es-ES" dirty="0"/>
          </a:p>
        </p:txBody>
      </p:sp>
      <p:pic>
        <p:nvPicPr>
          <p:cNvPr id="7" name="Imagen 6">
            <a:extLst>
              <a:ext uri="{FF2B5EF4-FFF2-40B4-BE49-F238E27FC236}">
                <a16:creationId xmlns:a16="http://schemas.microsoft.com/office/drawing/2014/main" id="{1D2AC68F-210E-2647-80CD-BBF542CF5C35}"/>
              </a:ext>
            </a:extLst>
          </p:cNvPr>
          <p:cNvPicPr>
            <a:picLocks noChangeAspect="1"/>
          </p:cNvPicPr>
          <p:nvPr/>
        </p:nvPicPr>
        <p:blipFill>
          <a:blip r:embed="rId2"/>
          <a:stretch>
            <a:fillRect/>
          </a:stretch>
        </p:blipFill>
        <p:spPr>
          <a:xfrm>
            <a:off x="2972920" y="2387665"/>
            <a:ext cx="4991100" cy="1244600"/>
          </a:xfrm>
          <a:prstGeom prst="rect">
            <a:avLst/>
          </a:prstGeom>
        </p:spPr>
      </p:pic>
    </p:spTree>
    <p:extLst>
      <p:ext uri="{BB962C8B-B14F-4D97-AF65-F5344CB8AC3E}">
        <p14:creationId xmlns:p14="http://schemas.microsoft.com/office/powerpoint/2010/main" val="27162306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939D8-75E2-1E4F-974E-99FC13890482}"/>
              </a:ext>
            </a:extLst>
          </p:cNvPr>
          <p:cNvSpPr>
            <a:spLocks noGrp="1"/>
          </p:cNvSpPr>
          <p:nvPr>
            <p:ph type="title"/>
          </p:nvPr>
        </p:nvSpPr>
        <p:spPr/>
        <p:txBody>
          <a:bodyPr/>
          <a:lstStyle/>
          <a:p>
            <a:r>
              <a:rPr lang="es-ES" dirty="0" err="1"/>
              <a:t>Pattern</a:t>
            </a:r>
            <a:r>
              <a:rPr lang="es-ES" dirty="0"/>
              <a:t> </a:t>
            </a:r>
            <a:r>
              <a:rPr lang="es-ES" dirty="0" err="1"/>
              <a:t>Matching</a:t>
            </a:r>
            <a:r>
              <a:rPr lang="es-ES" dirty="0"/>
              <a:t> en </a:t>
            </a:r>
            <a:r>
              <a:rPr lang="es-ES" dirty="0" err="1"/>
              <a:t>switch</a:t>
            </a:r>
            <a:endParaRPr lang="es-ES" dirty="0"/>
          </a:p>
        </p:txBody>
      </p:sp>
      <p:sp>
        <p:nvSpPr>
          <p:cNvPr id="3" name="Marcador de contenido 2">
            <a:extLst>
              <a:ext uri="{FF2B5EF4-FFF2-40B4-BE49-F238E27FC236}">
                <a16:creationId xmlns:a16="http://schemas.microsoft.com/office/drawing/2014/main" id="{E151C8D9-449C-F645-822C-659954BE9E21}"/>
              </a:ext>
            </a:extLst>
          </p:cNvPr>
          <p:cNvSpPr>
            <a:spLocks noGrp="1"/>
          </p:cNvSpPr>
          <p:nvPr>
            <p:ph sz="half" idx="2"/>
          </p:nvPr>
        </p:nvSpPr>
        <p:spPr/>
        <p:txBody>
          <a:bodyPr/>
          <a:lstStyle/>
          <a:p>
            <a:pPr marL="531813" lvl="3" indent="-531813">
              <a:lnSpc>
                <a:spcPct val="150000"/>
              </a:lnSpc>
              <a:spcAft>
                <a:spcPts val="1200"/>
              </a:spcAft>
              <a:buSzPct val="100000"/>
              <a:defRPr/>
            </a:pPr>
            <a:r>
              <a:rPr lang="es-ES" dirty="0"/>
              <a:t>Java nos permite hacer el casting automático de una variable al usar las palabras reservadas del lenguaje </a:t>
            </a:r>
            <a:r>
              <a:rPr lang="es-ES" i="1" dirty="0" err="1"/>
              <a:t>instance</a:t>
            </a:r>
            <a:r>
              <a:rPr lang="es-ES" i="1" dirty="0"/>
              <a:t> of </a:t>
            </a:r>
            <a:r>
              <a:rPr lang="es-ES" dirty="0"/>
              <a:t>en un </a:t>
            </a:r>
            <a:r>
              <a:rPr lang="es-ES" i="1" dirty="0" err="1"/>
              <a:t>if</a:t>
            </a:r>
            <a:r>
              <a:rPr lang="es-ES" i="1" dirty="0"/>
              <a:t>/</a:t>
            </a:r>
            <a:r>
              <a:rPr lang="es-ES" i="1" dirty="0" err="1"/>
              <a:t>switch</a:t>
            </a:r>
            <a:r>
              <a:rPr lang="es-ES" i="1" dirty="0"/>
              <a:t>.</a:t>
            </a:r>
            <a:endParaRPr lang="es-ES" dirty="0"/>
          </a:p>
        </p:txBody>
      </p:sp>
      <p:sp>
        <p:nvSpPr>
          <p:cNvPr id="4" name="Marcador de pie de página 3">
            <a:extLst>
              <a:ext uri="{FF2B5EF4-FFF2-40B4-BE49-F238E27FC236}">
                <a16:creationId xmlns:a16="http://schemas.microsoft.com/office/drawing/2014/main" id="{98D4DE7E-EBB0-DC4F-9059-6459C60D515B}"/>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3">
            <a:extLst>
              <a:ext uri="{FF2B5EF4-FFF2-40B4-BE49-F238E27FC236}">
                <a16:creationId xmlns:a16="http://schemas.microsoft.com/office/drawing/2014/main" id="{A5A634B6-8DEE-0741-B69B-205939678F30}"/>
              </a:ext>
            </a:extLst>
          </p:cNvPr>
          <p:cNvSpPr>
            <a:spLocks noGrp="1"/>
          </p:cNvSpPr>
          <p:nvPr>
            <p:ph type="sldNum" sz="quarter" idx="11"/>
          </p:nvPr>
        </p:nvSpPr>
        <p:spPr>
          <a:xfrm>
            <a:off x="11661775" y="6462713"/>
            <a:ext cx="482600" cy="369888"/>
          </a:xfrm>
        </p:spPr>
        <p:txBody>
          <a:bodyPr/>
          <a:lstStyle/>
          <a:p>
            <a:fld id="{0D6589CA-84B8-4374-A56F-EE47C518290A}" type="slidenum">
              <a:rPr lang="es-ES" smtClean="0"/>
              <a:pPr/>
              <a:t>69</a:t>
            </a:fld>
            <a:endParaRPr lang="es-ES" dirty="0"/>
          </a:p>
        </p:txBody>
      </p:sp>
      <p:pic>
        <p:nvPicPr>
          <p:cNvPr id="8" name="Imagen 7">
            <a:extLst>
              <a:ext uri="{FF2B5EF4-FFF2-40B4-BE49-F238E27FC236}">
                <a16:creationId xmlns:a16="http://schemas.microsoft.com/office/drawing/2014/main" id="{C4C73689-CF4B-1C49-8C30-75C09C310C1F}"/>
              </a:ext>
            </a:extLst>
          </p:cNvPr>
          <p:cNvPicPr>
            <a:picLocks noChangeAspect="1"/>
          </p:cNvPicPr>
          <p:nvPr/>
        </p:nvPicPr>
        <p:blipFill>
          <a:blip r:embed="rId2"/>
          <a:stretch>
            <a:fillRect/>
          </a:stretch>
        </p:blipFill>
        <p:spPr>
          <a:xfrm>
            <a:off x="2238936" y="2478368"/>
            <a:ext cx="7371229" cy="2609374"/>
          </a:xfrm>
          <a:prstGeom prst="rect">
            <a:avLst/>
          </a:prstGeom>
        </p:spPr>
      </p:pic>
    </p:spTree>
    <p:extLst>
      <p:ext uri="{BB962C8B-B14F-4D97-AF65-F5344CB8AC3E}">
        <p14:creationId xmlns:p14="http://schemas.microsoft.com/office/powerpoint/2010/main" val="2349360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a:t>Visión general de Lambdas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p:txBody>
          <a:bodyPr numCol="1">
            <a:noAutofit/>
          </a:bodyPr>
          <a:lstStyle/>
          <a:p>
            <a:pPr lvl="2">
              <a:buNone/>
            </a:pPr>
            <a:endParaRPr lang="es-ES" sz="1200" b="1" dirty="0">
              <a:solidFill>
                <a:srgbClr val="00519F"/>
              </a:solidFill>
            </a:endParaRPr>
          </a:p>
          <a:p>
            <a:pPr marL="531813" lvl="3" indent="-531813">
              <a:lnSpc>
                <a:spcPct val="150000"/>
              </a:lnSpc>
              <a:spcAft>
                <a:spcPts val="1200"/>
              </a:spcAft>
              <a:buSzPct val="100000"/>
              <a:defRPr/>
            </a:pPr>
            <a:r>
              <a:rPr lang="es-ES" dirty="0"/>
              <a:t>Una expresión lambda tiene dos partes, la lista de parámetros del método y la implementación:</a:t>
            </a:r>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r>
              <a:rPr lang="es-ES" dirty="0"/>
              <a:t>Los parámetros pueden indicar o no el tipo</a:t>
            </a:r>
          </a:p>
          <a:p>
            <a:pPr marL="531813" lvl="3" indent="-531813">
              <a:lnSpc>
                <a:spcPct val="150000"/>
              </a:lnSpc>
              <a:spcAft>
                <a:spcPts val="1200"/>
              </a:spcAft>
              <a:buSzPct val="100000"/>
              <a:defRPr/>
            </a:pPr>
            <a:r>
              <a:rPr lang="es-ES" dirty="0"/>
              <a:t>La lista de parámetros se puede indicar o no entre paréntesis (obligatorio si hay dos o más) y también si se indica el tipo</a:t>
            </a:r>
          </a:p>
          <a:p>
            <a:pPr marL="531813" lvl="3" indent="-531813">
              <a:lnSpc>
                <a:spcPct val="150000"/>
              </a:lnSpc>
              <a:spcAft>
                <a:spcPts val="1200"/>
              </a:spcAft>
              <a:buSzPct val="100000"/>
              <a:defRPr/>
            </a:pPr>
            <a:r>
              <a:rPr lang="es-ES" dirty="0"/>
              <a:t>En caso de devolver un resultado, la implementación puede omitir la palabra </a:t>
            </a:r>
            <a:r>
              <a:rPr lang="es-ES" dirty="0" err="1"/>
              <a:t>return</a:t>
            </a:r>
            <a:r>
              <a:rPr lang="es-ES" dirty="0"/>
              <a:t> si consta de una sola instrucción</a:t>
            </a:r>
          </a:p>
          <a:p>
            <a:pPr marL="531813" lvl="3" indent="-531813">
              <a:lnSpc>
                <a:spcPct val="150000"/>
              </a:lnSpc>
              <a:buSzPct val="100000"/>
            </a:pPr>
            <a:endParaRPr lang="es-ES" dirty="0"/>
          </a:p>
          <a:p>
            <a:pPr lvl="2">
              <a:buNone/>
            </a:pPr>
            <a:endParaRPr lang="es-ES" sz="1200" b="1" dirty="0">
              <a:solidFill>
                <a:srgbClr val="00519F"/>
              </a:solidFill>
            </a:endParaRPr>
          </a:p>
          <a:p>
            <a:pPr lvl="2">
              <a:buNone/>
            </a:pPr>
            <a:endParaRPr lang="es-ES" sz="16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1BF0E76C-445A-AF48-B0DC-32507AF606D9}"/>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96CBC945-7218-1E4D-961C-E6E062846140}"/>
              </a:ext>
            </a:extLst>
          </p:cNvPr>
          <p:cNvSpPr>
            <a:spLocks noGrp="1"/>
          </p:cNvSpPr>
          <p:nvPr>
            <p:ph type="sldNum" sz="quarter" idx="11"/>
          </p:nvPr>
        </p:nvSpPr>
        <p:spPr/>
        <p:txBody>
          <a:bodyPr/>
          <a:lstStyle/>
          <a:p>
            <a:fld id="{0D6589CA-84B8-4374-A56F-EE47C518290A}" type="slidenum">
              <a:rPr lang="es-ES" smtClean="0"/>
              <a:pPr/>
              <a:t>7</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14" name="4 CuadroTexto">
            <a:extLst>
              <a:ext uri="{FF2B5EF4-FFF2-40B4-BE49-F238E27FC236}">
                <a16:creationId xmlns:a16="http://schemas.microsoft.com/office/drawing/2014/main" id="{90A811BD-B507-2B46-A71F-CC5AC53EC6A4}"/>
              </a:ext>
            </a:extLst>
          </p:cNvPr>
          <p:cNvSpPr txBox="1"/>
          <p:nvPr/>
        </p:nvSpPr>
        <p:spPr>
          <a:xfrm>
            <a:off x="3405665" y="2636912"/>
            <a:ext cx="5500726" cy="369332"/>
          </a:xfrm>
          <a:prstGeom prst="rect">
            <a:avLst/>
          </a:prstGeom>
          <a:solidFill>
            <a:schemeClr val="accent1">
              <a:lumMod val="20000"/>
              <a:lumOff val="80000"/>
            </a:schemeClr>
          </a:solidFill>
        </p:spPr>
        <p:txBody>
          <a:bodyPr wrap="square" rtlCol="0">
            <a:spAutoFit/>
          </a:bodyPr>
          <a:lstStyle/>
          <a:p>
            <a:r>
              <a:rPr lang="es-ES" dirty="0" err="1"/>
              <a:t>parametros</a:t>
            </a:r>
            <a:r>
              <a:rPr lang="es-ES" dirty="0"/>
              <a:t>-&gt;implementación</a:t>
            </a:r>
          </a:p>
        </p:txBody>
      </p:sp>
    </p:spTree>
    <p:extLst>
      <p:ext uri="{BB962C8B-B14F-4D97-AF65-F5344CB8AC3E}">
        <p14:creationId xmlns:p14="http://schemas.microsoft.com/office/powerpoint/2010/main" val="2571552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939D8-75E2-1E4F-974E-99FC13890482}"/>
              </a:ext>
            </a:extLst>
          </p:cNvPr>
          <p:cNvSpPr>
            <a:spLocks noGrp="1"/>
          </p:cNvSpPr>
          <p:nvPr>
            <p:ph type="title"/>
          </p:nvPr>
        </p:nvSpPr>
        <p:spPr/>
        <p:txBody>
          <a:bodyPr/>
          <a:lstStyle/>
          <a:p>
            <a:r>
              <a:rPr lang="es-ES" dirty="0" err="1"/>
              <a:t>Pattern</a:t>
            </a:r>
            <a:r>
              <a:rPr lang="es-ES" dirty="0"/>
              <a:t> </a:t>
            </a:r>
            <a:r>
              <a:rPr lang="es-ES" dirty="0" err="1"/>
              <a:t>Matching</a:t>
            </a:r>
            <a:r>
              <a:rPr lang="es-ES" dirty="0"/>
              <a:t> en </a:t>
            </a:r>
            <a:r>
              <a:rPr lang="es-ES" dirty="0" err="1"/>
              <a:t>switch</a:t>
            </a:r>
            <a:endParaRPr lang="es-ES" dirty="0"/>
          </a:p>
        </p:txBody>
      </p:sp>
      <p:sp>
        <p:nvSpPr>
          <p:cNvPr id="3" name="Marcador de contenido 2">
            <a:extLst>
              <a:ext uri="{FF2B5EF4-FFF2-40B4-BE49-F238E27FC236}">
                <a16:creationId xmlns:a16="http://schemas.microsoft.com/office/drawing/2014/main" id="{E151C8D9-449C-F645-822C-659954BE9E21}"/>
              </a:ext>
            </a:extLst>
          </p:cNvPr>
          <p:cNvSpPr>
            <a:spLocks noGrp="1"/>
          </p:cNvSpPr>
          <p:nvPr>
            <p:ph sz="half" idx="2"/>
          </p:nvPr>
        </p:nvSpPr>
        <p:spPr/>
        <p:txBody>
          <a:bodyPr/>
          <a:lstStyle/>
          <a:p>
            <a:pPr marL="531813" lvl="3" indent="-531813">
              <a:lnSpc>
                <a:spcPct val="150000"/>
              </a:lnSpc>
              <a:spcAft>
                <a:spcPts val="1200"/>
              </a:spcAft>
              <a:buSzPct val="100000"/>
              <a:defRPr/>
            </a:pPr>
            <a:r>
              <a:rPr lang="es-ES" dirty="0"/>
              <a:t>Java nos permite hacer el casting automático de una variable al usar las palabras reservadas del lenguaje </a:t>
            </a:r>
            <a:r>
              <a:rPr lang="es-ES" i="1" dirty="0" err="1"/>
              <a:t>instance</a:t>
            </a:r>
            <a:r>
              <a:rPr lang="es-ES" i="1" dirty="0"/>
              <a:t> of </a:t>
            </a:r>
            <a:r>
              <a:rPr lang="es-ES" dirty="0"/>
              <a:t>en un </a:t>
            </a:r>
            <a:r>
              <a:rPr lang="es-ES" i="1" dirty="0" err="1"/>
              <a:t>if</a:t>
            </a:r>
            <a:r>
              <a:rPr lang="es-ES" i="1" dirty="0"/>
              <a:t>/</a:t>
            </a:r>
            <a:r>
              <a:rPr lang="es-ES" i="1" dirty="0" err="1"/>
              <a:t>switch</a:t>
            </a:r>
            <a:r>
              <a:rPr lang="es-ES" i="1" dirty="0"/>
              <a:t>.</a:t>
            </a:r>
          </a:p>
          <a:p>
            <a:pPr marL="531813" lvl="3" indent="-531813">
              <a:lnSpc>
                <a:spcPct val="150000"/>
              </a:lnSpc>
              <a:spcAft>
                <a:spcPts val="1200"/>
              </a:spcAft>
              <a:buSzPct val="100000"/>
              <a:defRPr/>
            </a:pPr>
            <a:endParaRPr lang="es-ES" dirty="0"/>
          </a:p>
        </p:txBody>
      </p:sp>
      <p:sp>
        <p:nvSpPr>
          <p:cNvPr id="4" name="Marcador de pie de página 3">
            <a:extLst>
              <a:ext uri="{FF2B5EF4-FFF2-40B4-BE49-F238E27FC236}">
                <a16:creationId xmlns:a16="http://schemas.microsoft.com/office/drawing/2014/main" id="{98D4DE7E-EBB0-DC4F-9059-6459C60D515B}"/>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3">
            <a:extLst>
              <a:ext uri="{FF2B5EF4-FFF2-40B4-BE49-F238E27FC236}">
                <a16:creationId xmlns:a16="http://schemas.microsoft.com/office/drawing/2014/main" id="{A5A634B6-8DEE-0741-B69B-205939678F30}"/>
              </a:ext>
            </a:extLst>
          </p:cNvPr>
          <p:cNvSpPr>
            <a:spLocks noGrp="1"/>
          </p:cNvSpPr>
          <p:nvPr>
            <p:ph type="sldNum" sz="quarter" idx="11"/>
          </p:nvPr>
        </p:nvSpPr>
        <p:spPr>
          <a:xfrm>
            <a:off x="11661775" y="6462713"/>
            <a:ext cx="482600" cy="369888"/>
          </a:xfrm>
        </p:spPr>
        <p:txBody>
          <a:bodyPr/>
          <a:lstStyle/>
          <a:p>
            <a:fld id="{0D6589CA-84B8-4374-A56F-EE47C518290A}" type="slidenum">
              <a:rPr lang="es-ES" smtClean="0"/>
              <a:pPr/>
              <a:t>70</a:t>
            </a:fld>
            <a:endParaRPr lang="es-ES" dirty="0"/>
          </a:p>
        </p:txBody>
      </p:sp>
    </p:spTree>
    <p:extLst>
      <p:ext uri="{BB962C8B-B14F-4D97-AF65-F5344CB8AC3E}">
        <p14:creationId xmlns:p14="http://schemas.microsoft.com/office/powerpoint/2010/main" val="19653825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939D8-75E2-1E4F-974E-99FC13890482}"/>
              </a:ext>
            </a:extLst>
          </p:cNvPr>
          <p:cNvSpPr>
            <a:spLocks noGrp="1"/>
          </p:cNvSpPr>
          <p:nvPr>
            <p:ph type="title"/>
          </p:nvPr>
        </p:nvSpPr>
        <p:spPr/>
        <p:txBody>
          <a:bodyPr/>
          <a:lstStyle/>
          <a:p>
            <a:r>
              <a:rPr lang="es-ES" dirty="0"/>
              <a:t>Mejoras en la API de E/S</a:t>
            </a:r>
          </a:p>
        </p:txBody>
      </p:sp>
      <p:sp>
        <p:nvSpPr>
          <p:cNvPr id="3" name="Marcador de contenido 2">
            <a:extLst>
              <a:ext uri="{FF2B5EF4-FFF2-40B4-BE49-F238E27FC236}">
                <a16:creationId xmlns:a16="http://schemas.microsoft.com/office/drawing/2014/main" id="{E151C8D9-449C-F645-822C-659954BE9E21}"/>
              </a:ext>
            </a:extLst>
          </p:cNvPr>
          <p:cNvSpPr>
            <a:spLocks noGrp="1"/>
          </p:cNvSpPr>
          <p:nvPr>
            <p:ph sz="half" idx="2"/>
          </p:nvPr>
        </p:nvSpPr>
        <p:spPr/>
        <p:txBody>
          <a:bodyPr>
            <a:normAutofit/>
          </a:bodyPr>
          <a:lstStyle/>
          <a:p>
            <a:pPr marL="531813" lvl="3" indent="-531813">
              <a:lnSpc>
                <a:spcPct val="150000"/>
              </a:lnSpc>
              <a:spcAft>
                <a:spcPts val="1200"/>
              </a:spcAft>
              <a:buSzPct val="100000"/>
              <a:defRPr/>
            </a:pPr>
            <a:r>
              <a:rPr lang="es-ES" dirty="0"/>
              <a:t>Java 17 ha introducido cambios significativos en el API </a:t>
            </a:r>
            <a:r>
              <a:rPr lang="es-ES" dirty="0" err="1"/>
              <a:t>java.io</a:t>
            </a:r>
            <a:r>
              <a:rPr lang="es-ES" dirty="0"/>
              <a:t> que impactan su funcionalidad y seguridad:</a:t>
            </a:r>
          </a:p>
          <a:p>
            <a:pPr marL="989013" lvl="4" indent="-531813">
              <a:lnSpc>
                <a:spcPct val="150000"/>
              </a:lnSpc>
              <a:spcAft>
                <a:spcPts val="1200"/>
              </a:spcAft>
              <a:buSzPct val="100000"/>
              <a:defRPr/>
            </a:pPr>
            <a:r>
              <a:rPr lang="es-ES" dirty="0"/>
              <a:t>Clases y Métodos Sellados: En Java 17, se ha implementado la funcionalidad de clases e interfaces selladas en el API </a:t>
            </a:r>
            <a:r>
              <a:rPr lang="es-ES" dirty="0" err="1"/>
              <a:t>java.io</a:t>
            </a:r>
            <a:r>
              <a:rPr lang="es-ES" dirty="0"/>
              <a:t>. Esto implica restricciones sobre qué otras clases o interfaces pueden extender o implementar estas clases selladas, lo que contribuye a una mayor seguridad y control en el desarrollo de aplicaciones que utilizan este API.</a:t>
            </a:r>
          </a:p>
          <a:p>
            <a:pPr marL="989013" lvl="4" indent="-531813">
              <a:lnSpc>
                <a:spcPct val="150000"/>
              </a:lnSpc>
              <a:spcAft>
                <a:spcPts val="1200"/>
              </a:spcAft>
              <a:buSzPct val="100000"/>
              <a:defRPr/>
            </a:pPr>
            <a:r>
              <a:rPr lang="es-ES" dirty="0"/>
              <a:t>Eliminación del Compilador Experimental de Compilación: Otra novedad importante en Java 17 es la eliminación del compilador experimental de compilación en el API </a:t>
            </a:r>
            <a:r>
              <a:rPr lang="es-ES" dirty="0" err="1"/>
              <a:t>java.io</a:t>
            </a:r>
            <a:r>
              <a:rPr lang="es-ES" dirty="0"/>
              <a:t>. Esta acción refleja la constante evolución y mejora del lenguaje Java, eliminando elementos que no han demostrado ser eficaces o necesarios en el desarrollo de software.</a:t>
            </a:r>
          </a:p>
          <a:p>
            <a:br>
              <a:rPr lang="es-ES" dirty="0"/>
            </a:br>
            <a:endParaRPr lang="es-ES" dirty="0"/>
          </a:p>
        </p:txBody>
      </p:sp>
      <p:sp>
        <p:nvSpPr>
          <p:cNvPr id="4" name="Marcador de pie de página 3">
            <a:extLst>
              <a:ext uri="{FF2B5EF4-FFF2-40B4-BE49-F238E27FC236}">
                <a16:creationId xmlns:a16="http://schemas.microsoft.com/office/drawing/2014/main" id="{98D4DE7E-EBB0-DC4F-9059-6459C60D515B}"/>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3">
            <a:extLst>
              <a:ext uri="{FF2B5EF4-FFF2-40B4-BE49-F238E27FC236}">
                <a16:creationId xmlns:a16="http://schemas.microsoft.com/office/drawing/2014/main" id="{A5A634B6-8DEE-0741-B69B-205939678F30}"/>
              </a:ext>
            </a:extLst>
          </p:cNvPr>
          <p:cNvSpPr>
            <a:spLocks noGrp="1"/>
          </p:cNvSpPr>
          <p:nvPr>
            <p:ph type="sldNum" sz="quarter" idx="11"/>
          </p:nvPr>
        </p:nvSpPr>
        <p:spPr>
          <a:xfrm>
            <a:off x="11661775" y="6462713"/>
            <a:ext cx="482600" cy="369888"/>
          </a:xfrm>
        </p:spPr>
        <p:txBody>
          <a:bodyPr/>
          <a:lstStyle/>
          <a:p>
            <a:fld id="{0D6589CA-84B8-4374-A56F-EE47C518290A}" type="slidenum">
              <a:rPr lang="es-ES" smtClean="0"/>
              <a:pPr/>
              <a:t>71</a:t>
            </a:fld>
            <a:endParaRPr lang="es-ES" dirty="0"/>
          </a:p>
        </p:txBody>
      </p:sp>
    </p:spTree>
    <p:extLst>
      <p:ext uri="{BB962C8B-B14F-4D97-AF65-F5344CB8AC3E}">
        <p14:creationId xmlns:p14="http://schemas.microsoft.com/office/powerpoint/2010/main" val="12541820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939D8-75E2-1E4F-974E-99FC13890482}"/>
              </a:ext>
            </a:extLst>
          </p:cNvPr>
          <p:cNvSpPr>
            <a:spLocks noGrp="1"/>
          </p:cNvSpPr>
          <p:nvPr>
            <p:ph type="title"/>
          </p:nvPr>
        </p:nvSpPr>
        <p:spPr/>
        <p:txBody>
          <a:bodyPr/>
          <a:lstStyle/>
          <a:p>
            <a:r>
              <a:rPr lang="es-ES" dirty="0"/>
              <a:t>Mejoras en la API de E/S</a:t>
            </a:r>
          </a:p>
        </p:txBody>
      </p:sp>
      <p:sp>
        <p:nvSpPr>
          <p:cNvPr id="3" name="Marcador de contenido 2">
            <a:extLst>
              <a:ext uri="{FF2B5EF4-FFF2-40B4-BE49-F238E27FC236}">
                <a16:creationId xmlns:a16="http://schemas.microsoft.com/office/drawing/2014/main" id="{E151C8D9-449C-F645-822C-659954BE9E21}"/>
              </a:ext>
            </a:extLst>
          </p:cNvPr>
          <p:cNvSpPr>
            <a:spLocks noGrp="1"/>
          </p:cNvSpPr>
          <p:nvPr>
            <p:ph sz="half" idx="2"/>
          </p:nvPr>
        </p:nvSpPr>
        <p:spPr/>
        <p:txBody>
          <a:bodyPr>
            <a:normAutofit/>
          </a:bodyPr>
          <a:lstStyle/>
          <a:p>
            <a:pPr marL="989013" lvl="4" indent="-531813">
              <a:lnSpc>
                <a:spcPct val="150000"/>
              </a:lnSpc>
              <a:spcAft>
                <a:spcPts val="1200"/>
              </a:spcAft>
              <a:buSzPct val="100000"/>
              <a:defRPr/>
            </a:pPr>
            <a:r>
              <a:rPr lang="es-ES" dirty="0"/>
              <a:t>Clases y Métodos Sellados</a:t>
            </a:r>
            <a:br>
              <a:rPr lang="es-ES" dirty="0"/>
            </a:br>
            <a:endParaRPr lang="es-ES" dirty="0"/>
          </a:p>
        </p:txBody>
      </p:sp>
      <p:sp>
        <p:nvSpPr>
          <p:cNvPr id="4" name="Marcador de pie de página 3">
            <a:extLst>
              <a:ext uri="{FF2B5EF4-FFF2-40B4-BE49-F238E27FC236}">
                <a16:creationId xmlns:a16="http://schemas.microsoft.com/office/drawing/2014/main" id="{98D4DE7E-EBB0-DC4F-9059-6459C60D515B}"/>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3">
            <a:extLst>
              <a:ext uri="{FF2B5EF4-FFF2-40B4-BE49-F238E27FC236}">
                <a16:creationId xmlns:a16="http://schemas.microsoft.com/office/drawing/2014/main" id="{A5A634B6-8DEE-0741-B69B-205939678F30}"/>
              </a:ext>
            </a:extLst>
          </p:cNvPr>
          <p:cNvSpPr>
            <a:spLocks noGrp="1"/>
          </p:cNvSpPr>
          <p:nvPr>
            <p:ph type="sldNum" sz="quarter" idx="11"/>
          </p:nvPr>
        </p:nvSpPr>
        <p:spPr>
          <a:xfrm>
            <a:off x="11661775" y="6462713"/>
            <a:ext cx="482600" cy="369888"/>
          </a:xfrm>
        </p:spPr>
        <p:txBody>
          <a:bodyPr/>
          <a:lstStyle/>
          <a:p>
            <a:fld id="{0D6589CA-84B8-4374-A56F-EE47C518290A}" type="slidenum">
              <a:rPr lang="es-ES" smtClean="0"/>
              <a:pPr/>
              <a:t>72</a:t>
            </a:fld>
            <a:endParaRPr lang="es-ES" dirty="0"/>
          </a:p>
        </p:txBody>
      </p:sp>
      <p:pic>
        <p:nvPicPr>
          <p:cNvPr id="7" name="Imagen 6">
            <a:extLst>
              <a:ext uri="{FF2B5EF4-FFF2-40B4-BE49-F238E27FC236}">
                <a16:creationId xmlns:a16="http://schemas.microsoft.com/office/drawing/2014/main" id="{8BA016FD-EBAE-FF45-BF6B-4EF84D32BF85}"/>
              </a:ext>
            </a:extLst>
          </p:cNvPr>
          <p:cNvPicPr>
            <a:picLocks noChangeAspect="1"/>
          </p:cNvPicPr>
          <p:nvPr/>
        </p:nvPicPr>
        <p:blipFill>
          <a:blip r:embed="rId2"/>
          <a:stretch>
            <a:fillRect/>
          </a:stretch>
        </p:blipFill>
        <p:spPr>
          <a:xfrm>
            <a:off x="3454400" y="2038672"/>
            <a:ext cx="4237318" cy="3330776"/>
          </a:xfrm>
          <a:prstGeom prst="rect">
            <a:avLst/>
          </a:prstGeom>
        </p:spPr>
      </p:pic>
    </p:spTree>
    <p:extLst>
      <p:ext uri="{BB962C8B-B14F-4D97-AF65-F5344CB8AC3E}">
        <p14:creationId xmlns:p14="http://schemas.microsoft.com/office/powerpoint/2010/main" val="10912752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939D8-75E2-1E4F-974E-99FC13890482}"/>
              </a:ext>
            </a:extLst>
          </p:cNvPr>
          <p:cNvSpPr>
            <a:spLocks noGrp="1"/>
          </p:cNvSpPr>
          <p:nvPr>
            <p:ph type="title"/>
          </p:nvPr>
        </p:nvSpPr>
        <p:spPr/>
        <p:txBody>
          <a:bodyPr/>
          <a:lstStyle/>
          <a:p>
            <a:r>
              <a:rPr lang="es-ES" dirty="0"/>
              <a:t>Mejoras en la API de E/S</a:t>
            </a:r>
          </a:p>
        </p:txBody>
      </p:sp>
      <p:sp>
        <p:nvSpPr>
          <p:cNvPr id="3" name="Marcador de contenido 2">
            <a:extLst>
              <a:ext uri="{FF2B5EF4-FFF2-40B4-BE49-F238E27FC236}">
                <a16:creationId xmlns:a16="http://schemas.microsoft.com/office/drawing/2014/main" id="{E151C8D9-449C-F645-822C-659954BE9E21}"/>
              </a:ext>
            </a:extLst>
          </p:cNvPr>
          <p:cNvSpPr>
            <a:spLocks noGrp="1"/>
          </p:cNvSpPr>
          <p:nvPr>
            <p:ph sz="half" idx="2"/>
          </p:nvPr>
        </p:nvSpPr>
        <p:spPr/>
        <p:txBody>
          <a:bodyPr>
            <a:normAutofit/>
          </a:bodyPr>
          <a:lstStyle/>
          <a:p>
            <a:pPr marL="989013" lvl="4" indent="-531813">
              <a:lnSpc>
                <a:spcPct val="150000"/>
              </a:lnSpc>
              <a:spcAft>
                <a:spcPts val="1200"/>
              </a:spcAft>
              <a:buSzPct val="100000"/>
              <a:defRPr/>
            </a:pPr>
            <a:r>
              <a:rPr lang="es-ES" dirty="0"/>
              <a:t>Eliminación del Compilador Experimental de Compilación</a:t>
            </a:r>
            <a:br>
              <a:rPr lang="es-ES" dirty="0"/>
            </a:br>
            <a:endParaRPr lang="es-ES" dirty="0"/>
          </a:p>
        </p:txBody>
      </p:sp>
      <p:sp>
        <p:nvSpPr>
          <p:cNvPr id="4" name="Marcador de pie de página 3">
            <a:extLst>
              <a:ext uri="{FF2B5EF4-FFF2-40B4-BE49-F238E27FC236}">
                <a16:creationId xmlns:a16="http://schemas.microsoft.com/office/drawing/2014/main" id="{98D4DE7E-EBB0-DC4F-9059-6459C60D515B}"/>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3">
            <a:extLst>
              <a:ext uri="{FF2B5EF4-FFF2-40B4-BE49-F238E27FC236}">
                <a16:creationId xmlns:a16="http://schemas.microsoft.com/office/drawing/2014/main" id="{A5A634B6-8DEE-0741-B69B-205939678F30}"/>
              </a:ext>
            </a:extLst>
          </p:cNvPr>
          <p:cNvSpPr>
            <a:spLocks noGrp="1"/>
          </p:cNvSpPr>
          <p:nvPr>
            <p:ph type="sldNum" sz="quarter" idx="11"/>
          </p:nvPr>
        </p:nvSpPr>
        <p:spPr>
          <a:xfrm>
            <a:off x="11661775" y="6462713"/>
            <a:ext cx="482600" cy="369888"/>
          </a:xfrm>
        </p:spPr>
        <p:txBody>
          <a:bodyPr/>
          <a:lstStyle/>
          <a:p>
            <a:fld id="{0D6589CA-84B8-4374-A56F-EE47C518290A}" type="slidenum">
              <a:rPr lang="es-ES" smtClean="0"/>
              <a:pPr/>
              <a:t>73</a:t>
            </a:fld>
            <a:endParaRPr lang="es-ES" dirty="0"/>
          </a:p>
        </p:txBody>
      </p:sp>
      <p:pic>
        <p:nvPicPr>
          <p:cNvPr id="7" name="Imagen 6">
            <a:extLst>
              <a:ext uri="{FF2B5EF4-FFF2-40B4-BE49-F238E27FC236}">
                <a16:creationId xmlns:a16="http://schemas.microsoft.com/office/drawing/2014/main" id="{CD086385-A2D2-584E-A0C3-DFA6B1C6282B}"/>
              </a:ext>
            </a:extLst>
          </p:cNvPr>
          <p:cNvPicPr>
            <a:picLocks noChangeAspect="1"/>
          </p:cNvPicPr>
          <p:nvPr/>
        </p:nvPicPr>
        <p:blipFill>
          <a:blip r:embed="rId2"/>
          <a:stretch>
            <a:fillRect/>
          </a:stretch>
        </p:blipFill>
        <p:spPr>
          <a:xfrm>
            <a:off x="1962150" y="2247900"/>
            <a:ext cx="8267700" cy="2362200"/>
          </a:xfrm>
          <a:prstGeom prst="rect">
            <a:avLst/>
          </a:prstGeom>
        </p:spPr>
      </p:pic>
    </p:spTree>
    <p:extLst>
      <p:ext uri="{BB962C8B-B14F-4D97-AF65-F5344CB8AC3E}">
        <p14:creationId xmlns:p14="http://schemas.microsoft.com/office/powerpoint/2010/main" val="22101082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939D8-75E2-1E4F-974E-99FC13890482}"/>
              </a:ext>
            </a:extLst>
          </p:cNvPr>
          <p:cNvSpPr>
            <a:spLocks noGrp="1"/>
          </p:cNvSpPr>
          <p:nvPr>
            <p:ph type="title"/>
          </p:nvPr>
        </p:nvSpPr>
        <p:spPr/>
        <p:txBody>
          <a:bodyPr/>
          <a:lstStyle/>
          <a:p>
            <a:r>
              <a:rPr lang="es-ES" dirty="0"/>
              <a:t>Mejoras en la API de E/S</a:t>
            </a:r>
          </a:p>
        </p:txBody>
      </p:sp>
      <p:sp>
        <p:nvSpPr>
          <p:cNvPr id="3" name="Marcador de contenido 2">
            <a:extLst>
              <a:ext uri="{FF2B5EF4-FFF2-40B4-BE49-F238E27FC236}">
                <a16:creationId xmlns:a16="http://schemas.microsoft.com/office/drawing/2014/main" id="{E151C8D9-449C-F645-822C-659954BE9E21}"/>
              </a:ext>
            </a:extLst>
          </p:cNvPr>
          <p:cNvSpPr>
            <a:spLocks noGrp="1"/>
          </p:cNvSpPr>
          <p:nvPr>
            <p:ph sz="half" idx="2"/>
          </p:nvPr>
        </p:nvSpPr>
        <p:spPr/>
        <p:txBody>
          <a:bodyPr>
            <a:normAutofit fontScale="92500" lnSpcReduction="20000"/>
          </a:bodyPr>
          <a:lstStyle/>
          <a:p>
            <a:pPr marL="531813" lvl="3" indent="-531813">
              <a:lnSpc>
                <a:spcPct val="150000"/>
              </a:lnSpc>
              <a:spcAft>
                <a:spcPts val="1200"/>
              </a:spcAft>
              <a:buSzPct val="100000"/>
              <a:defRPr/>
            </a:pPr>
            <a:r>
              <a:rPr lang="es-ES" dirty="0"/>
              <a:t>Las principales funciones de la API </a:t>
            </a:r>
            <a:r>
              <a:rPr lang="es-ES" dirty="0" err="1"/>
              <a:t>java.io</a:t>
            </a:r>
            <a:r>
              <a:rPr lang="es-ES" dirty="0"/>
              <a:t> en Java 17 son:</a:t>
            </a:r>
          </a:p>
          <a:p>
            <a:pPr marL="989013" lvl="4" indent="-531813">
              <a:lnSpc>
                <a:spcPct val="150000"/>
              </a:lnSpc>
              <a:spcAft>
                <a:spcPts val="1200"/>
              </a:spcAft>
              <a:buSzPct val="100000"/>
              <a:defRPr/>
            </a:pPr>
            <a:r>
              <a:rPr lang="es-ES" dirty="0"/>
              <a:t>Lectura y escritura de archivos: Clases como </a:t>
            </a:r>
            <a:r>
              <a:rPr lang="es-ES" dirty="0" err="1"/>
              <a:t>FileReader</a:t>
            </a:r>
            <a:r>
              <a:rPr lang="es-ES" dirty="0"/>
              <a:t>, </a:t>
            </a:r>
            <a:r>
              <a:rPr lang="es-ES" dirty="0" err="1"/>
              <a:t>BufferedReader</a:t>
            </a:r>
            <a:r>
              <a:rPr lang="es-ES" dirty="0"/>
              <a:t>, </a:t>
            </a:r>
            <a:r>
              <a:rPr lang="es-ES" dirty="0" err="1"/>
              <a:t>FileWriter</a:t>
            </a:r>
            <a:r>
              <a:rPr lang="es-ES" dirty="0"/>
              <a:t> y </a:t>
            </a:r>
            <a:r>
              <a:rPr lang="es-ES" dirty="0" err="1"/>
              <a:t>BufferedWriter</a:t>
            </a:r>
            <a:r>
              <a:rPr lang="es-ES" dirty="0"/>
              <a:t> permiten leer y escribir archivos de manera eficiente</a:t>
            </a:r>
            <a:r>
              <a:rPr lang="es-ES" dirty="0">
                <a:hlinkClick r:id="rId2">
                  <a:extLst>
                    <a:ext uri="{A12FA001-AC4F-418D-AE19-62706E023703}">
                      <ahyp:hlinkClr xmlns:ahyp="http://schemas.microsoft.com/office/drawing/2018/hyperlinkcolor" val="tx"/>
                    </a:ext>
                  </a:extLst>
                </a:hlinkClick>
              </a:rPr>
              <a:t>1</a:t>
            </a:r>
            <a:r>
              <a:rPr lang="es-ES" dirty="0">
                <a:hlinkClick r:id="rId3">
                  <a:extLst>
                    <a:ext uri="{A12FA001-AC4F-418D-AE19-62706E023703}">
                      <ahyp:hlinkClr xmlns:ahyp="http://schemas.microsoft.com/office/drawing/2018/hyperlinkcolor" val="tx"/>
                    </a:ext>
                  </a:extLst>
                </a:hlinkClick>
              </a:rPr>
              <a:t>2</a:t>
            </a:r>
            <a:r>
              <a:rPr lang="es-ES" dirty="0"/>
              <a:t>.</a:t>
            </a:r>
          </a:p>
          <a:p>
            <a:pPr marL="989013" lvl="4" indent="-531813">
              <a:lnSpc>
                <a:spcPct val="150000"/>
              </a:lnSpc>
              <a:spcAft>
                <a:spcPts val="1200"/>
              </a:spcAft>
              <a:buSzPct val="100000"/>
              <a:defRPr/>
            </a:pPr>
            <a:r>
              <a:rPr lang="es-ES" dirty="0"/>
              <a:t>Manejo de flujos de entrada/salida: Interfaces como </a:t>
            </a:r>
            <a:r>
              <a:rPr lang="es-ES" dirty="0" err="1"/>
              <a:t>InputStream</a:t>
            </a:r>
            <a:r>
              <a:rPr lang="es-ES" dirty="0"/>
              <a:t> y </a:t>
            </a:r>
            <a:r>
              <a:rPr lang="es-ES" dirty="0" err="1"/>
              <a:t>OutputStream</a:t>
            </a:r>
            <a:r>
              <a:rPr lang="es-ES" dirty="0"/>
              <a:t> proporcionan una forma estándar de trabajar con flujos de datos de entrada y salida</a:t>
            </a:r>
            <a:r>
              <a:rPr lang="es-ES" dirty="0">
                <a:hlinkClick r:id="rId2">
                  <a:extLst>
                    <a:ext uri="{A12FA001-AC4F-418D-AE19-62706E023703}">
                      <ahyp:hlinkClr xmlns:ahyp="http://schemas.microsoft.com/office/drawing/2018/hyperlinkcolor" val="tx"/>
                    </a:ext>
                  </a:extLst>
                </a:hlinkClick>
              </a:rPr>
              <a:t>1</a:t>
            </a:r>
            <a:r>
              <a:rPr lang="es-ES" dirty="0"/>
              <a:t>.</a:t>
            </a:r>
          </a:p>
          <a:p>
            <a:pPr marL="989013" lvl="4" indent="-531813">
              <a:lnSpc>
                <a:spcPct val="150000"/>
              </a:lnSpc>
              <a:spcAft>
                <a:spcPts val="1200"/>
              </a:spcAft>
              <a:buSzPct val="100000"/>
              <a:defRPr/>
            </a:pPr>
            <a:r>
              <a:rPr lang="es-ES" dirty="0" err="1"/>
              <a:t>Serialización</a:t>
            </a:r>
            <a:r>
              <a:rPr lang="es-ES" dirty="0"/>
              <a:t> de objetos: Clases como </a:t>
            </a:r>
            <a:r>
              <a:rPr lang="es-ES" dirty="0" err="1"/>
              <a:t>ObjectInputStream</a:t>
            </a:r>
            <a:r>
              <a:rPr lang="es-ES" dirty="0"/>
              <a:t> y </a:t>
            </a:r>
            <a:r>
              <a:rPr lang="es-ES" dirty="0" err="1"/>
              <a:t>ObjectOutputStream</a:t>
            </a:r>
            <a:r>
              <a:rPr lang="es-ES" dirty="0"/>
              <a:t> facilitan la </a:t>
            </a:r>
            <a:r>
              <a:rPr lang="es-ES" dirty="0" err="1"/>
              <a:t>serialización</a:t>
            </a:r>
            <a:r>
              <a:rPr lang="es-ES" dirty="0"/>
              <a:t> y </a:t>
            </a:r>
            <a:r>
              <a:rPr lang="es-ES" dirty="0" err="1"/>
              <a:t>deserialización</a:t>
            </a:r>
            <a:r>
              <a:rPr lang="es-ES" dirty="0"/>
              <a:t> de objetos Java para su almacenamiento o transmisión</a:t>
            </a:r>
            <a:r>
              <a:rPr lang="es-ES" dirty="0">
                <a:hlinkClick r:id="rId2">
                  <a:extLst>
                    <a:ext uri="{A12FA001-AC4F-418D-AE19-62706E023703}">
                      <ahyp:hlinkClr xmlns:ahyp="http://schemas.microsoft.com/office/drawing/2018/hyperlinkcolor" val="tx"/>
                    </a:ext>
                  </a:extLst>
                </a:hlinkClick>
              </a:rPr>
              <a:t>1</a:t>
            </a:r>
            <a:r>
              <a:rPr lang="es-ES" dirty="0"/>
              <a:t>.</a:t>
            </a:r>
          </a:p>
          <a:p>
            <a:pPr marL="989013" lvl="4" indent="-531813">
              <a:lnSpc>
                <a:spcPct val="150000"/>
              </a:lnSpc>
              <a:spcAft>
                <a:spcPts val="1200"/>
              </a:spcAft>
              <a:buSzPct val="100000"/>
              <a:defRPr/>
            </a:pPr>
            <a:r>
              <a:rPr lang="es-ES" dirty="0"/>
              <a:t>Manejo de sockets: Clases como Socket y </a:t>
            </a:r>
            <a:r>
              <a:rPr lang="es-ES" dirty="0" err="1"/>
              <a:t>ServerSocket</a:t>
            </a:r>
            <a:r>
              <a:rPr lang="es-ES" dirty="0"/>
              <a:t> permiten la comunicación a través de sockets TCP/IP para aplicaciones cliente-servidor</a:t>
            </a:r>
            <a:r>
              <a:rPr lang="es-ES" dirty="0">
                <a:hlinkClick r:id="rId2">
                  <a:extLst>
                    <a:ext uri="{A12FA001-AC4F-418D-AE19-62706E023703}">
                      <ahyp:hlinkClr xmlns:ahyp="http://schemas.microsoft.com/office/drawing/2018/hyperlinkcolor" val="tx"/>
                    </a:ext>
                  </a:extLst>
                </a:hlinkClick>
              </a:rPr>
              <a:t>1</a:t>
            </a:r>
            <a:r>
              <a:rPr lang="es-ES" dirty="0"/>
              <a:t>.</a:t>
            </a:r>
          </a:p>
          <a:p>
            <a:pPr marL="989013" lvl="4" indent="-531813">
              <a:lnSpc>
                <a:spcPct val="150000"/>
              </a:lnSpc>
              <a:spcAft>
                <a:spcPts val="1200"/>
              </a:spcAft>
              <a:buSzPct val="100000"/>
              <a:defRPr/>
            </a:pPr>
            <a:r>
              <a:rPr lang="es-ES" dirty="0"/>
              <a:t>Compresión y descompresión de datos: Clases como </a:t>
            </a:r>
            <a:r>
              <a:rPr lang="es-ES" dirty="0" err="1"/>
              <a:t>GZIPInputStream</a:t>
            </a:r>
            <a:r>
              <a:rPr lang="es-ES" dirty="0"/>
              <a:t> y </a:t>
            </a:r>
            <a:r>
              <a:rPr lang="es-ES" dirty="0" err="1"/>
              <a:t>GZIPOutputStream</a:t>
            </a:r>
            <a:r>
              <a:rPr lang="es-ES" dirty="0"/>
              <a:t> brindan soporte para la compresión y descompresión de datos utilizando el formato GZIP</a:t>
            </a:r>
          </a:p>
        </p:txBody>
      </p:sp>
      <p:sp>
        <p:nvSpPr>
          <p:cNvPr id="4" name="Marcador de pie de página 3">
            <a:extLst>
              <a:ext uri="{FF2B5EF4-FFF2-40B4-BE49-F238E27FC236}">
                <a16:creationId xmlns:a16="http://schemas.microsoft.com/office/drawing/2014/main" id="{98D4DE7E-EBB0-DC4F-9059-6459C60D515B}"/>
              </a:ext>
            </a:extLst>
          </p:cNvPr>
          <p:cNvSpPr>
            <a:spLocks noGrp="1"/>
          </p:cNvSpPr>
          <p:nvPr>
            <p:ph type="ftr" sz="quarter" idx="10"/>
          </p:nvPr>
        </p:nvSpPr>
        <p:spPr/>
        <p:txBody>
          <a:bodyPr/>
          <a:lstStyle/>
          <a:p>
            <a:pPr>
              <a:defRPr/>
            </a:pPr>
            <a:r>
              <a:rPr lang="es-ES"/>
              <a:t>Formador: Ana Isabel Vegas</a:t>
            </a:r>
            <a:endParaRPr lang="es-ES" dirty="0"/>
          </a:p>
        </p:txBody>
      </p:sp>
      <p:sp>
        <p:nvSpPr>
          <p:cNvPr id="6" name="Marcador de número de diapositiva 3">
            <a:extLst>
              <a:ext uri="{FF2B5EF4-FFF2-40B4-BE49-F238E27FC236}">
                <a16:creationId xmlns:a16="http://schemas.microsoft.com/office/drawing/2014/main" id="{A5A634B6-8DEE-0741-B69B-205939678F30}"/>
              </a:ext>
            </a:extLst>
          </p:cNvPr>
          <p:cNvSpPr>
            <a:spLocks noGrp="1"/>
          </p:cNvSpPr>
          <p:nvPr>
            <p:ph type="sldNum" sz="quarter" idx="11"/>
          </p:nvPr>
        </p:nvSpPr>
        <p:spPr>
          <a:xfrm>
            <a:off x="11661775" y="6462713"/>
            <a:ext cx="482600" cy="369888"/>
          </a:xfrm>
        </p:spPr>
        <p:txBody>
          <a:bodyPr/>
          <a:lstStyle/>
          <a:p>
            <a:fld id="{0D6589CA-84B8-4374-A56F-EE47C518290A}" type="slidenum">
              <a:rPr lang="es-ES" smtClean="0"/>
              <a:pPr/>
              <a:t>74</a:t>
            </a:fld>
            <a:endParaRPr lang="es-ES" dirty="0"/>
          </a:p>
        </p:txBody>
      </p:sp>
    </p:spTree>
    <p:extLst>
      <p:ext uri="{BB962C8B-B14F-4D97-AF65-F5344CB8AC3E}">
        <p14:creationId xmlns:p14="http://schemas.microsoft.com/office/powerpoint/2010/main" val="38132118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posición de imagen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19" name="Rectangle 11">
            <a:extLst>
              <a:ext uri="{FF2B5EF4-FFF2-40B4-BE49-F238E27FC236}">
                <a16:creationId xmlns:a16="http://schemas.microsoft.com/office/drawing/2014/main" id="{EDA1DE54-B81A-B24A-8D63-8A3AFE7BC04C}"/>
              </a:ext>
            </a:extLst>
          </p:cNvPr>
          <p:cNvSpPr/>
          <p:nvPr/>
        </p:nvSpPr>
        <p:spPr>
          <a:xfrm>
            <a:off x="0" y="-1"/>
            <a:ext cx="12191999" cy="6858001"/>
          </a:xfrm>
          <a:prstGeom prst="rect">
            <a:avLst/>
          </a:prstGeom>
          <a:gradFill flip="none" rotWithShape="1">
            <a:gsLst>
              <a:gs pos="20000">
                <a:srgbClr val="071C31"/>
              </a:gs>
              <a:gs pos="100000">
                <a:srgbClr val="071C31">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
            <a:extLst>
              <a:ext uri="{FF2B5EF4-FFF2-40B4-BE49-F238E27FC236}">
                <a16:creationId xmlns:a16="http://schemas.microsoft.com/office/drawing/2014/main" id="{C948F36E-6068-6642-A7AE-DEB31E60CC16}"/>
              </a:ext>
            </a:extLst>
          </p:cNvPr>
          <p:cNvSpPr/>
          <p:nvPr/>
        </p:nvSpPr>
        <p:spPr>
          <a:xfrm>
            <a:off x="-16073" y="-208841"/>
            <a:ext cx="12193773" cy="6858000"/>
          </a:xfrm>
          <a:prstGeom prst="rect">
            <a:avLst/>
          </a:prstGeom>
          <a:solidFill>
            <a:srgbClr val="071C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662B4945-1807-BE47-B5DD-5F34CBAE3C50}"/>
              </a:ext>
            </a:extLst>
          </p:cNvPr>
          <p:cNvCxnSpPr>
            <a:cxnSpLocks/>
          </p:cNvCxnSpPr>
          <p:nvPr/>
        </p:nvCxnSpPr>
        <p:spPr>
          <a:xfrm>
            <a:off x="743096" y="1109401"/>
            <a:ext cx="0" cy="4391695"/>
          </a:xfrm>
          <a:prstGeom prst="line">
            <a:avLst/>
          </a:prstGeom>
          <a:ln w="28575">
            <a:solidFill>
              <a:srgbClr val="A2BD3D"/>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71C33A8-5CD5-7046-B7F1-52C1EF2FB2D7}"/>
              </a:ext>
            </a:extLst>
          </p:cNvPr>
          <p:cNvSpPr txBox="1"/>
          <p:nvPr/>
        </p:nvSpPr>
        <p:spPr>
          <a:xfrm>
            <a:off x="527653" y="5719845"/>
            <a:ext cx="430887" cy="598882"/>
          </a:xfrm>
          <a:prstGeom prst="rect">
            <a:avLst/>
          </a:prstGeom>
          <a:noFill/>
        </p:spPr>
        <p:txBody>
          <a:bodyPr vert="vert270" wrap="none" rtlCol="0">
            <a:spAutoFit/>
          </a:bodyPr>
          <a:lstStyle/>
          <a:p>
            <a:r>
              <a:rPr lang="en-US" sz="1600">
                <a:solidFill>
                  <a:srgbClr val="A2BD3D"/>
                </a:solidFill>
                <a:latin typeface="Montserrat" panose="00000500000000000000" pitchFamily="50" charset="0"/>
              </a:rPr>
              <a:t>2024</a:t>
            </a:r>
          </a:p>
        </p:txBody>
      </p:sp>
      <p:sp>
        <p:nvSpPr>
          <p:cNvPr id="18" name="TextBox 17">
            <a:extLst>
              <a:ext uri="{FF2B5EF4-FFF2-40B4-BE49-F238E27FC236}">
                <a16:creationId xmlns:a16="http://schemas.microsoft.com/office/drawing/2014/main" id="{6E3D4E59-2248-FC42-B8CE-E04EECCE9BC2}"/>
              </a:ext>
            </a:extLst>
          </p:cNvPr>
          <p:cNvSpPr txBox="1"/>
          <p:nvPr/>
        </p:nvSpPr>
        <p:spPr>
          <a:xfrm>
            <a:off x="576293" y="539274"/>
            <a:ext cx="2872033" cy="338554"/>
          </a:xfrm>
          <a:prstGeom prst="rect">
            <a:avLst/>
          </a:prstGeom>
          <a:noFill/>
        </p:spPr>
        <p:txBody>
          <a:bodyPr wrap="square" rtlCol="0">
            <a:spAutoFit/>
          </a:bodyPr>
          <a:lstStyle/>
          <a:p>
            <a:pPr algn="ctr"/>
            <a:r>
              <a:rPr lang="en-ID" sz="1600" b="1" dirty="0" err="1">
                <a:solidFill>
                  <a:srgbClr val="A2BD3D"/>
                </a:solidFill>
                <a:latin typeface="Montserrat" panose="00000500000000000000" pitchFamily="50" charset="0"/>
              </a:rPr>
              <a:t>Icono</a:t>
            </a:r>
            <a:r>
              <a:rPr lang="en-ID" sz="1600" dirty="0">
                <a:solidFill>
                  <a:srgbClr val="A2BD3D"/>
                </a:solidFill>
                <a:latin typeface="Montserrat" panose="00000500000000000000" pitchFamily="50" charset="0"/>
              </a:rPr>
              <a:t> </a:t>
            </a:r>
            <a:r>
              <a:rPr lang="en-ID" sz="1600" i="1" dirty="0">
                <a:solidFill>
                  <a:srgbClr val="A2BD3D"/>
                </a:solidFill>
                <a:latin typeface="Montserrat" panose="00000500000000000000" pitchFamily="50" charset="0"/>
              </a:rPr>
              <a:t>Training Consulting</a:t>
            </a:r>
            <a:endParaRPr lang="en-ID" sz="4800" i="1" dirty="0">
              <a:solidFill>
                <a:srgbClr val="A2BD3D"/>
              </a:solidFill>
              <a:effectLst/>
              <a:latin typeface="Montserrat" panose="00000500000000000000" pitchFamily="50" charset="0"/>
            </a:endParaRPr>
          </a:p>
        </p:txBody>
      </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349" y="2455619"/>
            <a:ext cx="3402009" cy="2014466"/>
          </a:xfrm>
          <a:prstGeom prst="rect">
            <a:avLst/>
          </a:prstGeom>
        </p:spPr>
      </p:pic>
      <p:pic>
        <p:nvPicPr>
          <p:cNvPr id="17" name="Imagen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72" y="5556063"/>
            <a:ext cx="12193773" cy="1301938"/>
          </a:xfrm>
          <a:prstGeom prst="rect">
            <a:avLst/>
          </a:prstGeom>
        </p:spPr>
      </p:pic>
      <p:sp>
        <p:nvSpPr>
          <p:cNvPr id="3" name="TextBox 4">
            <a:extLst>
              <a:ext uri="{FF2B5EF4-FFF2-40B4-BE49-F238E27FC236}">
                <a16:creationId xmlns:a16="http://schemas.microsoft.com/office/drawing/2014/main" id="{910ED6B4-913A-2052-18DC-9F9800426BF1}"/>
              </a:ext>
            </a:extLst>
          </p:cNvPr>
          <p:cNvSpPr txBox="1"/>
          <p:nvPr/>
        </p:nvSpPr>
        <p:spPr>
          <a:xfrm>
            <a:off x="4854732" y="4910929"/>
            <a:ext cx="2133919" cy="523220"/>
          </a:xfrm>
          <a:prstGeom prst="rect">
            <a:avLst/>
          </a:prstGeom>
          <a:noFill/>
        </p:spPr>
        <p:txBody>
          <a:bodyPr wrap="none" rtlCol="0">
            <a:spAutoFit/>
          </a:bodyPr>
          <a:lstStyle/>
          <a:p>
            <a:pPr algn="ctr"/>
            <a:r>
              <a:rPr lang="es-ES" sz="2800" spc="300" dirty="0">
                <a:solidFill>
                  <a:schemeClr val="bg1"/>
                </a:solidFill>
                <a:latin typeface="Montserrat SemiBold" panose="00000700000000000000" pitchFamily="50" charset="0"/>
              </a:rPr>
              <a:t>GRACIAS</a:t>
            </a:r>
          </a:p>
        </p:txBody>
      </p:sp>
      <p:sp>
        <p:nvSpPr>
          <p:cNvPr id="6" name="Rectángulo 5">
            <a:extLst>
              <a:ext uri="{FF2B5EF4-FFF2-40B4-BE49-F238E27FC236}">
                <a16:creationId xmlns:a16="http://schemas.microsoft.com/office/drawing/2014/main" id="{C2A6629B-A93A-F00E-590D-17F31DC05D79}"/>
              </a:ext>
            </a:extLst>
          </p:cNvPr>
          <p:cNvSpPr/>
          <p:nvPr/>
        </p:nvSpPr>
        <p:spPr>
          <a:xfrm>
            <a:off x="-16072" y="6649159"/>
            <a:ext cx="12208072" cy="208842"/>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340FCF"/>
              </a:solidFill>
            </a:endParaRPr>
          </a:p>
        </p:txBody>
      </p:sp>
      <p:sp>
        <p:nvSpPr>
          <p:cNvPr id="4" name="TextBox 4">
            <a:extLst>
              <a:ext uri="{FF2B5EF4-FFF2-40B4-BE49-F238E27FC236}">
                <a16:creationId xmlns:a16="http://schemas.microsoft.com/office/drawing/2014/main" id="{488447CF-2708-8B52-DA74-36F01E1FBD23}"/>
              </a:ext>
            </a:extLst>
          </p:cNvPr>
          <p:cNvSpPr txBox="1"/>
          <p:nvPr/>
        </p:nvSpPr>
        <p:spPr>
          <a:xfrm>
            <a:off x="6280085" y="1105719"/>
            <a:ext cx="5270638" cy="646331"/>
          </a:xfrm>
          <a:prstGeom prst="rect">
            <a:avLst/>
          </a:prstGeom>
          <a:noFill/>
        </p:spPr>
        <p:txBody>
          <a:bodyPr wrap="square" lIns="91440" tIns="45720" rIns="91440" bIns="45720" rtlCol="0" anchor="t">
            <a:spAutoFit/>
          </a:bodyPr>
          <a:lstStyle/>
          <a:p>
            <a:pPr algn="ctr"/>
            <a:r>
              <a:rPr lang="es-ES" spc="300">
                <a:solidFill>
                  <a:schemeClr val="bg1"/>
                </a:solidFill>
                <a:latin typeface="Montserrat SemiBold"/>
              </a:rPr>
              <a:t>Completa nuestra encuesta</a:t>
            </a:r>
            <a:endParaRPr lang="es-ES" spc="300">
              <a:solidFill>
                <a:schemeClr val="bg1"/>
              </a:solidFill>
              <a:latin typeface="Montserrat SemiBold" panose="00000700000000000000" pitchFamily="50" charset="0"/>
            </a:endParaRPr>
          </a:p>
          <a:p>
            <a:pPr algn="ctr"/>
            <a:r>
              <a:rPr lang="es-ES" spc="300">
                <a:solidFill>
                  <a:schemeClr val="bg1"/>
                </a:solidFill>
                <a:latin typeface="Montserrat SemiBold"/>
              </a:rPr>
              <a:t> de satisfacción a través del QR</a:t>
            </a:r>
            <a:endParaRPr lang="es-ES" spc="300">
              <a:solidFill>
                <a:schemeClr val="bg1"/>
              </a:solidFill>
              <a:latin typeface="Montserrat SemiBold" panose="00000700000000000000" pitchFamily="50" charset="0"/>
            </a:endParaRPr>
          </a:p>
        </p:txBody>
      </p:sp>
      <p:sp>
        <p:nvSpPr>
          <p:cNvPr id="8" name="Rectángulo 7">
            <a:extLst>
              <a:ext uri="{FF2B5EF4-FFF2-40B4-BE49-F238E27FC236}">
                <a16:creationId xmlns:a16="http://schemas.microsoft.com/office/drawing/2014/main" id="{992ADCFC-39F1-153D-B465-E811C38DF81D}"/>
              </a:ext>
            </a:extLst>
          </p:cNvPr>
          <p:cNvSpPr/>
          <p:nvPr/>
        </p:nvSpPr>
        <p:spPr>
          <a:xfrm>
            <a:off x="6333565" y="965947"/>
            <a:ext cx="5161429" cy="914400"/>
          </a:xfrm>
          <a:prstGeom prst="rect">
            <a:avLst/>
          </a:prstGeom>
          <a:noFill/>
          <a:ln>
            <a:solidFill>
              <a:srgbClr val="A2B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extBox 4">
            <a:extLst>
              <a:ext uri="{FF2B5EF4-FFF2-40B4-BE49-F238E27FC236}">
                <a16:creationId xmlns:a16="http://schemas.microsoft.com/office/drawing/2014/main" id="{C9EAC1D1-303F-F8C6-339E-508BEAD0E470}"/>
              </a:ext>
            </a:extLst>
          </p:cNvPr>
          <p:cNvSpPr txBox="1"/>
          <p:nvPr/>
        </p:nvSpPr>
        <p:spPr>
          <a:xfrm>
            <a:off x="779971" y="1013811"/>
            <a:ext cx="4390946" cy="1384995"/>
          </a:xfrm>
          <a:prstGeom prst="rect">
            <a:avLst/>
          </a:prstGeom>
          <a:noFill/>
        </p:spPr>
        <p:txBody>
          <a:bodyPr wrap="none" rtlCol="0">
            <a:spAutoFit/>
          </a:bodyPr>
          <a:lstStyle/>
          <a:p>
            <a:r>
              <a:rPr lang="es-ES" sz="2800" spc="300" dirty="0">
                <a:solidFill>
                  <a:schemeClr val="bg1"/>
                </a:solidFill>
                <a:latin typeface="Montserrat SemiBold" panose="00000700000000000000" pitchFamily="50" charset="0"/>
              </a:rPr>
              <a:t>JAVA: Novedades y</a:t>
            </a:r>
          </a:p>
          <a:p>
            <a:r>
              <a:rPr lang="es-ES" sz="2800" spc="300" dirty="0">
                <a:solidFill>
                  <a:schemeClr val="bg1"/>
                </a:solidFill>
                <a:latin typeface="Montserrat SemiBold" panose="00000700000000000000" pitchFamily="50" charset="0"/>
              </a:rPr>
              <a:t>Buenas Practicas </a:t>
            </a:r>
          </a:p>
          <a:p>
            <a:r>
              <a:rPr lang="es-ES" sz="2800" spc="300" dirty="0">
                <a:solidFill>
                  <a:schemeClr val="bg1"/>
                </a:solidFill>
                <a:latin typeface="Montserrat SemiBold" panose="00000700000000000000" pitchFamily="50" charset="0"/>
              </a:rPr>
              <a:t>versiones LTS </a:t>
            </a:r>
          </a:p>
        </p:txBody>
      </p:sp>
      <p:pic>
        <p:nvPicPr>
          <p:cNvPr id="5" name="Imagen 4" descr="http://www.ebs.es/wp-content/uploads/viewnext-logo-trophy.png">
            <a:extLst>
              <a:ext uri="{FF2B5EF4-FFF2-40B4-BE49-F238E27FC236}">
                <a16:creationId xmlns:a16="http://schemas.microsoft.com/office/drawing/2014/main" id="{3F53E833-8F4E-57AB-C4C5-541DF3072D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9396" y="5420080"/>
            <a:ext cx="1836737"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a:extLst>
              <a:ext uri="{FF2B5EF4-FFF2-40B4-BE49-F238E27FC236}">
                <a16:creationId xmlns:a16="http://schemas.microsoft.com/office/drawing/2014/main" id="{D213F228-B623-D84B-8D63-B8BBAF6649C5}"/>
              </a:ext>
            </a:extLst>
          </p:cNvPr>
          <p:cNvPicPr>
            <a:picLocks noChangeAspect="1"/>
          </p:cNvPicPr>
          <p:nvPr/>
        </p:nvPicPr>
        <p:blipFill>
          <a:blip r:embed="rId6"/>
          <a:stretch>
            <a:fillRect/>
          </a:stretch>
        </p:blipFill>
        <p:spPr>
          <a:xfrm>
            <a:off x="7534644" y="2145481"/>
            <a:ext cx="3129544" cy="3118563"/>
          </a:xfrm>
          <a:prstGeom prst="rect">
            <a:avLst/>
          </a:prstGeom>
        </p:spPr>
      </p:pic>
    </p:spTree>
    <p:extLst>
      <p:ext uri="{BB962C8B-B14F-4D97-AF65-F5344CB8AC3E}">
        <p14:creationId xmlns:p14="http://schemas.microsoft.com/office/powerpoint/2010/main" val="430546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a:xfrm>
            <a:off x="865414" y="723859"/>
            <a:ext cx="11041227" cy="432048"/>
          </a:xfrm>
        </p:spPr>
        <p:txBody>
          <a:bodyPr>
            <a:normAutofit fontScale="90000"/>
          </a:bodyPr>
          <a:lstStyle/>
          <a:p>
            <a:r>
              <a:rPr lang="es-ES" dirty="0"/>
              <a:t>Visión general de Lambdas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p:txBody>
          <a:bodyPr numCol="1">
            <a:noAutofit/>
          </a:bodyPr>
          <a:lstStyle/>
          <a:p>
            <a:pPr marL="914400" lvl="2" indent="0">
              <a:buNone/>
            </a:pPr>
            <a:endParaRPr lang="es-ES" sz="1200" b="1" dirty="0">
              <a:solidFill>
                <a:srgbClr val="00519F"/>
              </a:solidFill>
            </a:endParaRPr>
          </a:p>
          <a:p>
            <a:pPr marL="531813" lvl="3" indent="-531813">
              <a:lnSpc>
                <a:spcPct val="150000"/>
              </a:lnSpc>
              <a:buSzPct val="100000"/>
            </a:pPr>
            <a:r>
              <a:rPr lang="es-ES" dirty="0"/>
              <a:t>Ejemplos</a:t>
            </a: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600"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4B39525B-7048-D44B-A7B6-7FA630B0B703}"/>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0034ABD0-0DD8-1144-8F60-72367925249B}"/>
              </a:ext>
            </a:extLst>
          </p:cNvPr>
          <p:cNvSpPr>
            <a:spLocks noGrp="1"/>
          </p:cNvSpPr>
          <p:nvPr>
            <p:ph type="sldNum" sz="quarter" idx="11"/>
          </p:nvPr>
        </p:nvSpPr>
        <p:spPr/>
        <p:txBody>
          <a:bodyPr/>
          <a:lstStyle/>
          <a:p>
            <a:fld id="{0D6589CA-84B8-4374-A56F-EE47C518290A}" type="slidenum">
              <a:rPr lang="es-ES" smtClean="0"/>
              <a:pPr/>
              <a:t>8</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8" name="3 CuadroTexto">
            <a:extLst>
              <a:ext uri="{FF2B5EF4-FFF2-40B4-BE49-F238E27FC236}">
                <a16:creationId xmlns:a16="http://schemas.microsoft.com/office/drawing/2014/main" id="{2FB133F9-08FA-1948-A9F8-BC73B390EBF4}"/>
              </a:ext>
            </a:extLst>
          </p:cNvPr>
          <p:cNvSpPr txBox="1"/>
          <p:nvPr/>
        </p:nvSpPr>
        <p:spPr>
          <a:xfrm>
            <a:off x="1860414" y="2951009"/>
            <a:ext cx="4286280" cy="2523768"/>
          </a:xfrm>
          <a:prstGeom prst="rect">
            <a:avLst/>
          </a:prstGeom>
          <a:solidFill>
            <a:schemeClr val="accent1">
              <a:lumMod val="20000"/>
              <a:lumOff val="80000"/>
            </a:schemeClr>
          </a:solidFill>
        </p:spPr>
        <p:txBody>
          <a:bodyPr wrap="square" rtlCol="0">
            <a:spAutoFit/>
          </a:bodyPr>
          <a:lstStyle/>
          <a:p>
            <a:pPr>
              <a:spcAft>
                <a:spcPts val="1200"/>
              </a:spcAft>
            </a:pPr>
            <a:r>
              <a:rPr lang="es-ES" sz="1400" dirty="0"/>
              <a:t>()-&gt;3</a:t>
            </a:r>
          </a:p>
          <a:p>
            <a:pPr>
              <a:spcAft>
                <a:spcPts val="1200"/>
              </a:spcAft>
            </a:pPr>
            <a:r>
              <a:rPr lang="es-ES" sz="1400" dirty="0"/>
              <a:t>(</a:t>
            </a:r>
            <a:r>
              <a:rPr lang="es-ES" sz="1400" dirty="0" err="1"/>
              <a:t>int</a:t>
            </a:r>
            <a:r>
              <a:rPr lang="es-ES" sz="1400" dirty="0"/>
              <a:t> a)-&gt;</a:t>
            </a:r>
            <a:r>
              <a:rPr lang="es-ES" sz="1400" dirty="0" err="1"/>
              <a:t>System.out.println</a:t>
            </a:r>
            <a:r>
              <a:rPr lang="es-ES" sz="1400" dirty="0"/>
              <a:t>("</a:t>
            </a:r>
            <a:r>
              <a:rPr lang="es-ES" sz="1400" dirty="0" err="1"/>
              <a:t>hello</a:t>
            </a:r>
            <a:r>
              <a:rPr lang="es-ES" sz="1400" dirty="0"/>
              <a:t>")</a:t>
            </a:r>
          </a:p>
          <a:p>
            <a:pPr>
              <a:spcAft>
                <a:spcPts val="1200"/>
              </a:spcAft>
            </a:pPr>
            <a:r>
              <a:rPr lang="es-ES" sz="1400" dirty="0"/>
              <a:t>x-&gt;x*x</a:t>
            </a:r>
          </a:p>
          <a:p>
            <a:pPr>
              <a:spcAft>
                <a:spcPts val="1200"/>
              </a:spcAft>
            </a:pPr>
            <a:r>
              <a:rPr lang="es-ES" sz="1400" dirty="0"/>
              <a:t>(n1,n2)-&gt;{</a:t>
            </a:r>
          </a:p>
          <a:p>
            <a:pPr>
              <a:spcAft>
                <a:spcPts val="1200"/>
              </a:spcAft>
            </a:pPr>
            <a:r>
              <a:rPr lang="es-ES" sz="1400" dirty="0"/>
              <a:t>    n1+=20;</a:t>
            </a:r>
          </a:p>
          <a:p>
            <a:pPr>
              <a:spcAft>
                <a:spcPts val="1200"/>
              </a:spcAft>
            </a:pPr>
            <a:r>
              <a:rPr lang="es-ES" sz="1400" dirty="0"/>
              <a:t>    </a:t>
            </a:r>
            <a:r>
              <a:rPr lang="es-ES" sz="1400" dirty="0" err="1"/>
              <a:t>System.out.println</a:t>
            </a:r>
            <a:r>
              <a:rPr lang="es-ES" sz="1400" dirty="0"/>
              <a:t>(n1+n2);</a:t>
            </a:r>
          </a:p>
          <a:p>
            <a:pPr>
              <a:spcAft>
                <a:spcPts val="1200"/>
              </a:spcAft>
            </a:pPr>
            <a:r>
              <a:rPr lang="es-ES" sz="1400" dirty="0"/>
              <a:t>}</a:t>
            </a:r>
          </a:p>
        </p:txBody>
      </p:sp>
      <p:sp>
        <p:nvSpPr>
          <p:cNvPr id="14" name="5 Rectángulo">
            <a:extLst>
              <a:ext uri="{FF2B5EF4-FFF2-40B4-BE49-F238E27FC236}">
                <a16:creationId xmlns:a16="http://schemas.microsoft.com/office/drawing/2014/main" id="{4F8CCF1F-6893-2F42-B8D4-D6AAFC61105C}"/>
              </a:ext>
            </a:extLst>
          </p:cNvPr>
          <p:cNvSpPr/>
          <p:nvPr/>
        </p:nvSpPr>
        <p:spPr>
          <a:xfrm>
            <a:off x="2285178" y="2379506"/>
            <a:ext cx="1564146" cy="461665"/>
          </a:xfrm>
          <a:prstGeom prst="rect">
            <a:avLst/>
          </a:prstGeom>
          <a:noFill/>
        </p:spPr>
        <p:txBody>
          <a:bodyPr wrap="none" lIns="91440" tIns="45720" rIns="91440" bIns="45720">
            <a:spAutoFit/>
          </a:bodyPr>
          <a:lstStyle/>
          <a:p>
            <a:pPr algn="ctr"/>
            <a:r>
              <a:rPr lang="es-E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Correcto</a:t>
            </a:r>
          </a:p>
        </p:txBody>
      </p:sp>
      <p:sp>
        <p:nvSpPr>
          <p:cNvPr id="15" name="6 CuadroTexto">
            <a:extLst>
              <a:ext uri="{FF2B5EF4-FFF2-40B4-BE49-F238E27FC236}">
                <a16:creationId xmlns:a16="http://schemas.microsoft.com/office/drawing/2014/main" id="{E6C7F4D3-3F2F-B141-93B4-F17EE4C1CDB2}"/>
              </a:ext>
            </a:extLst>
          </p:cNvPr>
          <p:cNvSpPr txBox="1"/>
          <p:nvPr/>
        </p:nvSpPr>
        <p:spPr>
          <a:xfrm>
            <a:off x="6361008" y="3093885"/>
            <a:ext cx="4286280" cy="1415772"/>
          </a:xfrm>
          <a:prstGeom prst="rect">
            <a:avLst/>
          </a:prstGeom>
          <a:solidFill>
            <a:schemeClr val="accent1">
              <a:lumMod val="20000"/>
              <a:lumOff val="80000"/>
            </a:schemeClr>
          </a:solidFill>
        </p:spPr>
        <p:txBody>
          <a:bodyPr wrap="square" rtlCol="0">
            <a:spAutoFit/>
          </a:bodyPr>
          <a:lstStyle/>
          <a:p>
            <a:pPr>
              <a:spcAft>
                <a:spcPts val="1200"/>
              </a:spcAft>
            </a:pPr>
            <a:r>
              <a:rPr lang="es-ES" sz="1400" dirty="0"/>
              <a:t>-&gt;3</a:t>
            </a:r>
          </a:p>
          <a:p>
            <a:pPr>
              <a:spcAft>
                <a:spcPts val="1200"/>
              </a:spcAft>
            </a:pPr>
            <a:r>
              <a:rPr lang="es-ES" sz="1400" dirty="0" err="1"/>
              <a:t>int</a:t>
            </a:r>
            <a:r>
              <a:rPr lang="es-ES" sz="1400" dirty="0"/>
              <a:t> a-&gt;</a:t>
            </a:r>
            <a:r>
              <a:rPr lang="es-ES" sz="1400" dirty="0" err="1"/>
              <a:t>System.out.println</a:t>
            </a:r>
            <a:r>
              <a:rPr lang="es-ES" sz="1400" dirty="0"/>
              <a:t>("</a:t>
            </a:r>
            <a:r>
              <a:rPr lang="es-ES" sz="1400" dirty="0" err="1"/>
              <a:t>hello</a:t>
            </a:r>
            <a:r>
              <a:rPr lang="es-ES" sz="1400" dirty="0"/>
              <a:t>")</a:t>
            </a:r>
          </a:p>
          <a:p>
            <a:pPr>
              <a:spcAft>
                <a:spcPts val="1200"/>
              </a:spcAft>
            </a:pPr>
            <a:r>
              <a:rPr lang="es-ES" sz="1400" dirty="0"/>
              <a:t>x-&gt;</a:t>
            </a:r>
            <a:r>
              <a:rPr lang="es-ES" sz="1400" dirty="0" err="1"/>
              <a:t>return</a:t>
            </a:r>
            <a:r>
              <a:rPr lang="es-ES" sz="1400" dirty="0"/>
              <a:t> x*x //se requieren llaves con </a:t>
            </a:r>
            <a:r>
              <a:rPr lang="es-ES" sz="1400" dirty="0" err="1"/>
              <a:t>return</a:t>
            </a:r>
            <a:endParaRPr lang="es-ES" sz="1400" dirty="0"/>
          </a:p>
          <a:p>
            <a:pPr>
              <a:spcAft>
                <a:spcPts val="1200"/>
              </a:spcAft>
            </a:pPr>
            <a:r>
              <a:rPr lang="es-ES" sz="1400" dirty="0"/>
              <a:t>n1,n2-&gt;</a:t>
            </a:r>
            <a:r>
              <a:rPr lang="es-ES" sz="1400" dirty="0" err="1"/>
              <a:t>System.out.println</a:t>
            </a:r>
            <a:r>
              <a:rPr lang="es-ES" sz="1400" dirty="0"/>
              <a:t>(n1+n2)</a:t>
            </a:r>
          </a:p>
        </p:txBody>
      </p:sp>
      <p:sp>
        <p:nvSpPr>
          <p:cNvPr id="16" name="7 Rectángulo">
            <a:extLst>
              <a:ext uri="{FF2B5EF4-FFF2-40B4-BE49-F238E27FC236}">
                <a16:creationId xmlns:a16="http://schemas.microsoft.com/office/drawing/2014/main" id="{540F465C-4937-E348-B14F-351F8D411CA0}"/>
              </a:ext>
            </a:extLst>
          </p:cNvPr>
          <p:cNvSpPr/>
          <p:nvPr/>
        </p:nvSpPr>
        <p:spPr>
          <a:xfrm>
            <a:off x="6873208" y="2379506"/>
            <a:ext cx="1847878" cy="461665"/>
          </a:xfrm>
          <a:prstGeom prst="rect">
            <a:avLst/>
          </a:prstGeom>
          <a:noFill/>
        </p:spPr>
        <p:txBody>
          <a:bodyPr wrap="none" lIns="91440" tIns="45720" rIns="91440" bIns="45720">
            <a:spAutoFit/>
          </a:bodyPr>
          <a:lstStyle/>
          <a:p>
            <a:pPr algn="ctr"/>
            <a:r>
              <a:rPr lang="es-ES" sz="2400" b="1" cap="all"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INCorrecto</a:t>
            </a:r>
            <a:endParaRPr lang="es-E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2747092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rmAutofit fontScale="90000"/>
          </a:bodyPr>
          <a:lstStyle/>
          <a:p>
            <a:r>
              <a:rPr lang="es-ES" dirty="0"/>
              <a:t>Sintaxis Local-Variable para Lambdas</a:t>
            </a:r>
            <a:br>
              <a:rPr lang="es-ES" b="1" dirty="0">
                <a:solidFill>
                  <a:srgbClr val="8BB425"/>
                </a:solidFill>
              </a:rPr>
            </a:br>
            <a:br>
              <a:rPr lang="es-ES" sz="4000" b="1" dirty="0">
                <a:solidFill>
                  <a:srgbClr val="8BB425"/>
                </a:solidFill>
              </a:rPr>
            </a:br>
            <a:endParaRPr lang="es-ES" sz="4000" dirty="0">
              <a:solidFill>
                <a:srgbClr val="8BB425"/>
              </a:solidFill>
            </a:endParaRPr>
          </a:p>
        </p:txBody>
      </p:sp>
      <p:sp>
        <p:nvSpPr>
          <p:cNvPr id="3" name="2 Marcador de contenido"/>
          <p:cNvSpPr>
            <a:spLocks noGrp="1"/>
          </p:cNvSpPr>
          <p:nvPr>
            <p:ph sz="half" idx="2"/>
          </p:nvPr>
        </p:nvSpPr>
        <p:spPr>
          <a:xfrm>
            <a:off x="919842" y="1365104"/>
            <a:ext cx="10352315" cy="4642994"/>
          </a:xfrm>
        </p:spPr>
        <p:txBody>
          <a:bodyPr numCol="1">
            <a:noAutofit/>
          </a:bodyPr>
          <a:lstStyle/>
          <a:p>
            <a:pPr lvl="2">
              <a:buNone/>
            </a:pPr>
            <a:endParaRPr lang="es-ES" sz="1600" b="1" dirty="0">
              <a:solidFill>
                <a:srgbClr val="00519F"/>
              </a:solidFill>
            </a:endParaRPr>
          </a:p>
          <a:p>
            <a:pPr marL="531813" lvl="3" indent="-531813">
              <a:lnSpc>
                <a:spcPct val="150000"/>
              </a:lnSpc>
              <a:spcAft>
                <a:spcPts val="1200"/>
              </a:spcAft>
              <a:buSzPct val="100000"/>
              <a:defRPr/>
            </a:pPr>
            <a:r>
              <a:rPr lang="es-ES" dirty="0"/>
              <a:t>Es posible inferir el tipo en los parámetros de las  expresiones lambda:</a:t>
            </a:r>
          </a:p>
          <a:p>
            <a:pPr marL="531813" lvl="3" indent="-531813">
              <a:lnSpc>
                <a:spcPct val="150000"/>
              </a:lnSpc>
              <a:spcAft>
                <a:spcPts val="1200"/>
              </a:spcAft>
              <a:buSzPct val="100000"/>
              <a:defRPr/>
            </a:pPr>
            <a:endParaRPr lang="es-ES" dirty="0"/>
          </a:p>
          <a:p>
            <a:pPr marL="531813" lvl="3" indent="-531813">
              <a:lnSpc>
                <a:spcPct val="150000"/>
              </a:lnSpc>
              <a:spcAft>
                <a:spcPts val="1200"/>
              </a:spcAft>
              <a:buSzPct val="100000"/>
              <a:defRPr/>
            </a:pPr>
            <a:r>
              <a:rPr lang="es-ES" dirty="0"/>
              <a:t>Aunque no se puede combinar inferencia de tipos y tipos específicos en una misma expresión:</a:t>
            </a:r>
          </a:p>
          <a:p>
            <a:pPr marL="531813" lvl="3" indent="-531813">
              <a:lnSpc>
                <a:spcPct val="150000"/>
              </a:lnSpc>
              <a:buSzPct val="100000"/>
              <a:defRPr/>
            </a:pPr>
            <a:endParaRPr lang="es-ES" dirty="0"/>
          </a:p>
          <a:p>
            <a:pPr marL="531813" lvl="3" indent="-531813">
              <a:lnSpc>
                <a:spcPct val="150000"/>
              </a:lnSpc>
              <a:buSzPct val="100000"/>
              <a:defRPr/>
            </a:pPr>
            <a:endParaRPr lang="es-ES" dirty="0"/>
          </a:p>
          <a:p>
            <a:pPr marL="531813" lvl="3" indent="-531813">
              <a:lnSpc>
                <a:spcPct val="150000"/>
              </a:lnSpc>
              <a:spcAft>
                <a:spcPts val="1200"/>
              </a:spcAft>
              <a:buSzPct val="100000"/>
              <a:defRPr/>
            </a:pPr>
            <a:r>
              <a:rPr lang="es-ES" dirty="0"/>
              <a:t>¿Qué utilidad tiene si ya es posible no indicar el tipo en los parámetros?</a:t>
            </a:r>
          </a:p>
          <a:p>
            <a:pPr marL="531813" lvl="3" indent="-531813">
              <a:lnSpc>
                <a:spcPct val="150000"/>
              </a:lnSpc>
              <a:buSzPct val="100000"/>
            </a:pPr>
            <a:endParaRPr lang="es-ES" dirty="0"/>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lvl="2">
              <a:buNone/>
            </a:pPr>
            <a:endParaRPr lang="es-ES" sz="1200" b="1" dirty="0">
              <a:solidFill>
                <a:srgbClr val="00519F"/>
              </a:solidFill>
            </a:endParaRPr>
          </a:p>
          <a:p>
            <a:pPr marL="712788" indent="-355600">
              <a:lnSpc>
                <a:spcPct val="150000"/>
              </a:lnSpc>
              <a:buSzPct val="150000"/>
              <a:buBlip>
                <a:blip r:embed="rId3"/>
              </a:buBlip>
            </a:pPr>
            <a:endParaRPr lang="es-ES" sz="1200" dirty="0">
              <a:solidFill>
                <a:srgbClr val="00519F"/>
              </a:solidFill>
            </a:endParaRPr>
          </a:p>
        </p:txBody>
      </p:sp>
      <p:sp>
        <p:nvSpPr>
          <p:cNvPr id="2" name="Marcador de pie de página 1">
            <a:extLst>
              <a:ext uri="{FF2B5EF4-FFF2-40B4-BE49-F238E27FC236}">
                <a16:creationId xmlns:a16="http://schemas.microsoft.com/office/drawing/2014/main" id="{E2E878A5-1CD8-2D48-934E-E0BC3F98D1EA}"/>
              </a:ext>
            </a:extLst>
          </p:cNvPr>
          <p:cNvSpPr>
            <a:spLocks noGrp="1"/>
          </p:cNvSpPr>
          <p:nvPr>
            <p:ph type="ftr" sz="quarter" idx="10"/>
          </p:nvPr>
        </p:nvSpPr>
        <p:spPr/>
        <p:txBody>
          <a:bodyPr/>
          <a:lstStyle/>
          <a:p>
            <a:r>
              <a:rPr lang="es-ES"/>
              <a:t>Formador: Ana Isabel Vegas</a:t>
            </a:r>
          </a:p>
        </p:txBody>
      </p:sp>
      <p:sp>
        <p:nvSpPr>
          <p:cNvPr id="4" name="Marcador de número de diapositiva 3">
            <a:extLst>
              <a:ext uri="{FF2B5EF4-FFF2-40B4-BE49-F238E27FC236}">
                <a16:creationId xmlns:a16="http://schemas.microsoft.com/office/drawing/2014/main" id="{56918FC4-5B5D-E042-8894-513AEC10D804}"/>
              </a:ext>
            </a:extLst>
          </p:cNvPr>
          <p:cNvSpPr>
            <a:spLocks noGrp="1"/>
          </p:cNvSpPr>
          <p:nvPr>
            <p:ph type="sldNum" sz="quarter" idx="11"/>
          </p:nvPr>
        </p:nvSpPr>
        <p:spPr/>
        <p:txBody>
          <a:bodyPr/>
          <a:lstStyle/>
          <a:p>
            <a:fld id="{0D6589CA-84B8-4374-A56F-EE47C518290A}" type="slidenum">
              <a:rPr lang="es-ES" smtClean="0"/>
              <a:pPr/>
              <a:t>9</a:t>
            </a:fld>
            <a:endParaRPr lang="es-ES"/>
          </a:p>
        </p:txBody>
      </p:sp>
      <p:sp>
        <p:nvSpPr>
          <p:cNvPr id="13" name="12 CuadroTexto"/>
          <p:cNvSpPr txBox="1"/>
          <p:nvPr/>
        </p:nvSpPr>
        <p:spPr>
          <a:xfrm>
            <a:off x="10344473" y="620688"/>
            <a:ext cx="184731" cy="369332"/>
          </a:xfrm>
          <a:prstGeom prst="rect">
            <a:avLst/>
          </a:prstGeom>
          <a:noFill/>
        </p:spPr>
        <p:txBody>
          <a:bodyPr wrap="none" rtlCol="0">
            <a:spAutoFit/>
          </a:bodyPr>
          <a:lstStyle/>
          <a:p>
            <a:endParaRPr lang="es-ES" dirty="0"/>
          </a:p>
        </p:txBody>
      </p:sp>
      <p:sp>
        <p:nvSpPr>
          <p:cNvPr id="8" name="4 CuadroTexto">
            <a:extLst>
              <a:ext uri="{FF2B5EF4-FFF2-40B4-BE49-F238E27FC236}">
                <a16:creationId xmlns:a16="http://schemas.microsoft.com/office/drawing/2014/main" id="{1FF50691-1625-634E-B7AA-6B209817FFE9}"/>
              </a:ext>
            </a:extLst>
          </p:cNvPr>
          <p:cNvSpPr txBox="1"/>
          <p:nvPr/>
        </p:nvSpPr>
        <p:spPr>
          <a:xfrm>
            <a:off x="2913589" y="2155086"/>
            <a:ext cx="5500726" cy="369332"/>
          </a:xfrm>
          <a:prstGeom prst="rect">
            <a:avLst/>
          </a:prstGeom>
          <a:solidFill>
            <a:schemeClr val="accent1">
              <a:lumMod val="20000"/>
              <a:lumOff val="80000"/>
            </a:schemeClr>
          </a:solidFill>
        </p:spPr>
        <p:txBody>
          <a:bodyPr wrap="square" rtlCol="0">
            <a:spAutoFit/>
          </a:bodyPr>
          <a:lstStyle/>
          <a:p>
            <a:pPr>
              <a:spcAft>
                <a:spcPts val="1200"/>
              </a:spcAft>
            </a:pPr>
            <a:r>
              <a:rPr lang="es-ES" dirty="0"/>
              <a:t>(</a:t>
            </a:r>
            <a:r>
              <a:rPr lang="es-ES" dirty="0" err="1"/>
              <a:t>var</a:t>
            </a:r>
            <a:r>
              <a:rPr lang="es-ES" dirty="0"/>
              <a:t> a)-&gt;</a:t>
            </a:r>
            <a:r>
              <a:rPr lang="es-ES" dirty="0" err="1"/>
              <a:t>System.out.println</a:t>
            </a:r>
            <a:r>
              <a:rPr lang="es-ES" dirty="0"/>
              <a:t>(a)</a:t>
            </a:r>
          </a:p>
        </p:txBody>
      </p:sp>
      <p:sp>
        <p:nvSpPr>
          <p:cNvPr id="14" name="5 Rectángulo">
            <a:extLst>
              <a:ext uri="{FF2B5EF4-FFF2-40B4-BE49-F238E27FC236}">
                <a16:creationId xmlns:a16="http://schemas.microsoft.com/office/drawing/2014/main" id="{FCD8F046-985E-9A41-9AD8-FDD591F4FD08}"/>
              </a:ext>
            </a:extLst>
          </p:cNvPr>
          <p:cNvSpPr/>
          <p:nvPr/>
        </p:nvSpPr>
        <p:spPr>
          <a:xfrm>
            <a:off x="2913590" y="3712386"/>
            <a:ext cx="4034181" cy="369332"/>
          </a:xfrm>
          <a:prstGeom prst="rect">
            <a:avLst/>
          </a:prstGeom>
          <a:solidFill>
            <a:schemeClr val="accent1">
              <a:lumMod val="20000"/>
              <a:lumOff val="80000"/>
            </a:schemeClr>
          </a:solidFill>
        </p:spPr>
        <p:txBody>
          <a:bodyPr wrap="none">
            <a:spAutoFit/>
          </a:bodyPr>
          <a:lstStyle/>
          <a:p>
            <a:pPr>
              <a:spcAft>
                <a:spcPts val="1200"/>
              </a:spcAft>
            </a:pPr>
            <a:r>
              <a:rPr lang="es-ES" dirty="0"/>
              <a:t>(</a:t>
            </a:r>
            <a:r>
              <a:rPr lang="es-ES" dirty="0" err="1"/>
              <a:t>var</a:t>
            </a:r>
            <a:r>
              <a:rPr lang="es-ES" dirty="0"/>
              <a:t> a, </a:t>
            </a:r>
            <a:r>
              <a:rPr lang="es-ES" dirty="0" err="1"/>
              <a:t>int</a:t>
            </a:r>
            <a:r>
              <a:rPr lang="es-ES" dirty="0"/>
              <a:t> c)-&gt;</a:t>
            </a:r>
            <a:r>
              <a:rPr lang="es-ES" dirty="0" err="1"/>
              <a:t>a+c</a:t>
            </a:r>
            <a:r>
              <a:rPr lang="es-ES" dirty="0"/>
              <a:t>  //error de compilación</a:t>
            </a:r>
          </a:p>
        </p:txBody>
      </p:sp>
      <p:sp>
        <p:nvSpPr>
          <p:cNvPr id="15" name="6 Rectángulo">
            <a:extLst>
              <a:ext uri="{FF2B5EF4-FFF2-40B4-BE49-F238E27FC236}">
                <a16:creationId xmlns:a16="http://schemas.microsoft.com/office/drawing/2014/main" id="{56A2168C-2AAA-9B41-8099-70B868BD8F34}"/>
              </a:ext>
            </a:extLst>
          </p:cNvPr>
          <p:cNvSpPr/>
          <p:nvPr/>
        </p:nvSpPr>
        <p:spPr>
          <a:xfrm>
            <a:off x="3767439" y="5185646"/>
            <a:ext cx="3131370" cy="677108"/>
          </a:xfrm>
          <a:prstGeom prst="rect">
            <a:avLst/>
          </a:prstGeom>
          <a:solidFill>
            <a:schemeClr val="accent1">
              <a:lumMod val="20000"/>
              <a:lumOff val="80000"/>
            </a:schemeClr>
          </a:solidFill>
        </p:spPr>
        <p:txBody>
          <a:bodyPr wrap="none">
            <a:spAutoFit/>
          </a:bodyPr>
          <a:lstStyle/>
          <a:p>
            <a:pPr>
              <a:spcAft>
                <a:spcPts val="1200"/>
              </a:spcAft>
            </a:pPr>
            <a:r>
              <a:rPr lang="es-ES" sz="1400" dirty="0"/>
              <a:t>(@</a:t>
            </a:r>
            <a:r>
              <a:rPr lang="es-ES" sz="1400" dirty="0" err="1"/>
              <a:t>NotNull</a:t>
            </a:r>
            <a:r>
              <a:rPr lang="es-ES" sz="1400" dirty="0"/>
              <a:t> </a:t>
            </a:r>
            <a:r>
              <a:rPr lang="es-ES" sz="1400" dirty="0" err="1"/>
              <a:t>var</a:t>
            </a:r>
            <a:r>
              <a:rPr lang="es-ES" sz="1400" dirty="0"/>
              <a:t> c)-&gt;…  //ok</a:t>
            </a:r>
          </a:p>
          <a:p>
            <a:pPr>
              <a:spcAft>
                <a:spcPts val="1200"/>
              </a:spcAft>
            </a:pPr>
            <a:r>
              <a:rPr lang="es-ES" sz="1400" dirty="0"/>
              <a:t>(@</a:t>
            </a:r>
            <a:r>
              <a:rPr lang="es-ES" sz="1400" dirty="0" err="1"/>
              <a:t>NotNull</a:t>
            </a:r>
            <a:r>
              <a:rPr lang="es-ES" sz="1400" dirty="0"/>
              <a:t> c)-&gt;…  //error de compilación</a:t>
            </a:r>
          </a:p>
        </p:txBody>
      </p:sp>
    </p:spTree>
    <p:extLst>
      <p:ext uri="{BB962C8B-B14F-4D97-AF65-F5344CB8AC3E}">
        <p14:creationId xmlns:p14="http://schemas.microsoft.com/office/powerpoint/2010/main" val="1864343582"/>
      </p:ext>
    </p:extLst>
  </p:cSld>
  <p:clrMapOvr>
    <a:masterClrMapping/>
  </p:clrMapOvr>
</p:sld>
</file>

<file path=ppt/theme/theme1.xml><?xml version="1.0" encoding="utf-8"?>
<a:theme xmlns:a="http://schemas.openxmlformats.org/drawingml/2006/main" name="Office Theme">
  <a:themeElements>
    <a:clrScheme name="Personalizados 3">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rtl="0" fontAlgn="base">
          <a:lnSpc>
            <a:spcPct val="150000"/>
          </a:lnSpc>
          <a:defRPr sz="1200" b="1" i="0" u="none" strike="noStrike" dirty="0" smtClean="0">
            <a:solidFill>
              <a:srgbClr val="2D77B1"/>
            </a:solidFill>
            <a:effectLst/>
            <a:latin typeface="Montserrat" panose="000005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46a30eb-5655-45da-a96d-d8af0f94f29e">
      <Terms xmlns="http://schemas.microsoft.com/office/infopath/2007/PartnerControls"/>
    </lcf76f155ced4ddcb4097134ff3c332f>
    <TaxCatchAll xmlns="b4b9ea48-cdbf-4fa0-b3a5-cf6c2ccee58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3F42503EF3DBF743A2E188E81038BEF0" ma:contentTypeVersion="12" ma:contentTypeDescription="Crear nuevo documento." ma:contentTypeScope="" ma:versionID="2d3d92ee0b6527ba3ada5769aae7f3a6">
  <xsd:schema xmlns:xsd="http://www.w3.org/2001/XMLSchema" xmlns:xs="http://www.w3.org/2001/XMLSchema" xmlns:p="http://schemas.microsoft.com/office/2006/metadata/properties" xmlns:ns2="546a30eb-5655-45da-a96d-d8af0f94f29e" xmlns:ns3="b4b9ea48-cdbf-4fa0-b3a5-cf6c2ccee581" targetNamespace="http://schemas.microsoft.com/office/2006/metadata/properties" ma:root="true" ma:fieldsID="18bdb87f5ddd4720313454db234c8db1" ns2:_="" ns3:_="">
    <xsd:import namespace="546a30eb-5655-45da-a96d-d8af0f94f29e"/>
    <xsd:import namespace="b4b9ea48-cdbf-4fa0-b3a5-cf6c2ccee58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6a30eb-5655-45da-a96d-d8af0f94f2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2f6d729a-a73e-4bc6-b66b-7522a3ccdcf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4b9ea48-cdbf-4fa0-b3a5-cf6c2ccee581"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TaxCatchAll" ma:index="14" nillable="true" ma:displayName="Taxonomy Catch All Column" ma:hidden="true" ma:list="{ca7a9846-ede5-4758-a9a6-fcca19320ca0}" ma:internalName="TaxCatchAll" ma:showField="CatchAllData" ma:web="b4b9ea48-cdbf-4fa0-b3a5-cf6c2ccee58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58DC3B-FB9A-4A95-A8DF-464C3B3C167D}">
  <ds:schemaRefs>
    <ds:schemaRef ds:uri="546a30eb-5655-45da-a96d-d8af0f94f29e"/>
    <ds:schemaRef ds:uri="http://schemas.microsoft.com/office/2006/documentManagement/types"/>
    <ds:schemaRef ds:uri="http://purl.org/dc/dcmitype/"/>
    <ds:schemaRef ds:uri="http://purl.org/dc/elements/1.1/"/>
    <ds:schemaRef ds:uri="http://purl.org/dc/terms/"/>
    <ds:schemaRef ds:uri="http://schemas.microsoft.com/office/infopath/2007/PartnerControls"/>
    <ds:schemaRef ds:uri="http://schemas.openxmlformats.org/package/2006/metadata/core-properties"/>
    <ds:schemaRef ds:uri="b4b9ea48-cdbf-4fa0-b3a5-cf6c2ccee58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9DA5C71-E521-4EF0-A1E6-44C6411E64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6a30eb-5655-45da-a96d-d8af0f94f29e"/>
    <ds:schemaRef ds:uri="b4b9ea48-cdbf-4fa0-b3a5-cf6c2ccee5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E6CB17B-BE80-43D8-98C9-E72F058DB7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24110</TotalTime>
  <Words>5955</Words>
  <Application>Microsoft Macintosh PowerPoint</Application>
  <PresentationFormat>Panorámica</PresentationFormat>
  <Paragraphs>877</Paragraphs>
  <Slides>75</Slides>
  <Notes>21</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75</vt:i4>
      </vt:variant>
    </vt:vector>
  </HeadingPairs>
  <TitlesOfParts>
    <vt:vector size="85" baseType="lpstr">
      <vt:lpstr>Arial</vt:lpstr>
      <vt:lpstr>Calibri</vt:lpstr>
      <vt:lpstr>Calibri Light</vt:lpstr>
      <vt:lpstr>Lexend</vt:lpstr>
      <vt:lpstr>Montserrat</vt:lpstr>
      <vt:lpstr>Montserrat ExtraBold</vt:lpstr>
      <vt:lpstr>Montserrat SemiBold</vt:lpstr>
      <vt:lpstr>Wingdings</vt:lpstr>
      <vt:lpstr>Office Theme</vt:lpstr>
      <vt:lpstr>Imagen de mapa de bits</vt:lpstr>
      <vt:lpstr>Presentación de PowerPoint</vt:lpstr>
      <vt:lpstr>Presentación de PowerPoint</vt:lpstr>
      <vt:lpstr>Presentación de PowerPoint</vt:lpstr>
      <vt:lpstr>Presentación de PowerPoint</vt:lpstr>
      <vt:lpstr>Visión general de Lambdas  </vt:lpstr>
      <vt:lpstr>Visión general de Lambdas  </vt:lpstr>
      <vt:lpstr>Visión general de Lambdas  </vt:lpstr>
      <vt:lpstr>Visión general de Lambdas  </vt:lpstr>
      <vt:lpstr>Sintaxis Local-Variable para Lambdas  </vt:lpstr>
      <vt:lpstr>Sintaxis Local-Variable para Lambdas  </vt:lpstr>
      <vt:lpstr>forEach</vt:lpstr>
      <vt:lpstr>Streams  </vt:lpstr>
      <vt:lpstr>Streams  </vt:lpstr>
      <vt:lpstr>Streams  </vt:lpstr>
      <vt:lpstr>Streams   </vt:lpstr>
      <vt:lpstr>Optional  </vt:lpstr>
      <vt:lpstr>Problemas con java.util.Date</vt:lpstr>
      <vt:lpstr>Nuevo java.time</vt:lpstr>
      <vt:lpstr>Nuevas clases</vt:lpstr>
      <vt:lpstr>LocalDate</vt:lpstr>
      <vt:lpstr>LocalTime</vt:lpstr>
      <vt:lpstr>LocalDateTime</vt:lpstr>
      <vt:lpstr>Interfaces</vt:lpstr>
      <vt:lpstr>Interfaces</vt:lpstr>
      <vt:lpstr>Interfaces</vt:lpstr>
      <vt:lpstr>Ejemplo de interface</vt:lpstr>
      <vt:lpstr>Ejemplo de interface</vt:lpstr>
      <vt:lpstr>Métodos en interfaces  </vt:lpstr>
      <vt:lpstr>Métodos en interfaces  </vt:lpstr>
      <vt:lpstr>Base 64</vt:lpstr>
      <vt:lpstr>Nashorn</vt:lpstr>
      <vt:lpstr>CompletableFuture</vt:lpstr>
      <vt:lpstr>CompletableFuture</vt:lpstr>
      <vt:lpstr>CompletableFuture</vt:lpstr>
      <vt:lpstr>Presentación de PowerPoint</vt:lpstr>
      <vt:lpstr>Mejoras de seguridad</vt:lpstr>
      <vt:lpstr>Mejoras de seguridad</vt:lpstr>
      <vt:lpstr>Mejoras de seguridad</vt:lpstr>
      <vt:lpstr>Mejoras de seguridad</vt:lpstr>
      <vt:lpstr>Mejoras de seguridad</vt:lpstr>
      <vt:lpstr>Mejoras de seguridad</vt:lpstr>
      <vt:lpstr>Mejoras de seguridad</vt:lpstr>
      <vt:lpstr>Mejoras de seguridad</vt:lpstr>
      <vt:lpstr>Mejoras de seguridad</vt:lpstr>
      <vt:lpstr>Mejoras de seguridad</vt:lpstr>
      <vt:lpstr>Integración con la plataforma de contenedores</vt:lpstr>
      <vt:lpstr>Integración con la plataforma de contenedores</vt:lpstr>
      <vt:lpstr>Integración con la plataforma de contenedores</vt:lpstr>
      <vt:lpstr>Integración con la plataforma de contenedores</vt:lpstr>
      <vt:lpstr>Closures</vt:lpstr>
      <vt:lpstr>Pattern Matching</vt:lpstr>
      <vt:lpstr>Pattern Matching</vt:lpstr>
      <vt:lpstr>Pattern Matching</vt:lpstr>
      <vt:lpstr>JVM Constants</vt:lpstr>
      <vt:lpstr>HTTP  </vt:lpstr>
      <vt:lpstr>HTTP  </vt:lpstr>
      <vt:lpstr>Uso y características  </vt:lpstr>
      <vt:lpstr>Métodos Predeterminados en Interfaces</vt:lpstr>
      <vt:lpstr>String </vt:lpstr>
      <vt:lpstr>Nuevos métodos en Optional</vt:lpstr>
      <vt:lpstr>Presentación de PowerPoint</vt:lpstr>
      <vt:lpstr>Inferencia de tipos  </vt:lpstr>
      <vt:lpstr>Inferencia de tipos Local-Variable  </vt:lpstr>
      <vt:lpstr>Inferencia de tipos Local-Variable  </vt:lpstr>
      <vt:lpstr>Rendimiento mejorado</vt:lpstr>
      <vt:lpstr>Patrones en Switch: mejorados para admitir casos múltiples.</vt:lpstr>
      <vt:lpstr>Patrones en Switch: mejorados para admitir casos múltiples.</vt:lpstr>
      <vt:lpstr>Pattern Matching para el operador instanceof</vt:lpstr>
      <vt:lpstr>Pattern Matching en switch</vt:lpstr>
      <vt:lpstr>Pattern Matching en switch</vt:lpstr>
      <vt:lpstr>Mejoras en la API de E/S</vt:lpstr>
      <vt:lpstr>Mejoras en la API de E/S</vt:lpstr>
      <vt:lpstr>Mejoras en la API de E/S</vt:lpstr>
      <vt:lpstr>Mejoras en la API de 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 ALBERTO GALVEZ LOPEZ</dc:creator>
  <cp:lastModifiedBy>Microsoft Office User</cp:lastModifiedBy>
  <cp:revision>642</cp:revision>
  <dcterms:created xsi:type="dcterms:W3CDTF">2020-11-10T22:08:11Z</dcterms:created>
  <dcterms:modified xsi:type="dcterms:W3CDTF">2024-05-13T11:57:18Z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0x0101003F42503EF3DBF743A2E188E81038BEF0</vt:lpwstr>
  </property>
  <property fmtid="{D5CDD505-2E9C-101B-9397-08002B2CF9AE}" pid="3" name="MediaServiceImageTags">
    <vt:lpwstr/>
  </property>
</Properties>
</file>